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24" r:id="rId2"/>
    <p:sldMasterId id="2147483736" r:id="rId3"/>
    <p:sldMasterId id="2147483748" r:id="rId4"/>
  </p:sldMasterIdLst>
  <p:notesMasterIdLst>
    <p:notesMasterId r:id="rId39"/>
  </p:notesMasterIdLst>
  <p:sldIdLst>
    <p:sldId id="256" r:id="rId5"/>
    <p:sldId id="375" r:id="rId6"/>
    <p:sldId id="257" r:id="rId7"/>
    <p:sldId id="258" r:id="rId8"/>
    <p:sldId id="261" r:id="rId9"/>
    <p:sldId id="260" r:id="rId10"/>
    <p:sldId id="262" r:id="rId11"/>
    <p:sldId id="263" r:id="rId12"/>
    <p:sldId id="264" r:id="rId13"/>
    <p:sldId id="382" r:id="rId14"/>
    <p:sldId id="269" r:id="rId15"/>
    <p:sldId id="371" r:id="rId16"/>
    <p:sldId id="373" r:id="rId17"/>
    <p:sldId id="270" r:id="rId18"/>
    <p:sldId id="265" r:id="rId19"/>
    <p:sldId id="372" r:id="rId20"/>
    <p:sldId id="268" r:id="rId21"/>
    <p:sldId id="266" r:id="rId22"/>
    <p:sldId id="267" r:id="rId23"/>
    <p:sldId id="381" r:id="rId24"/>
    <p:sldId id="383" r:id="rId25"/>
    <p:sldId id="380" r:id="rId26"/>
    <p:sldId id="278" r:id="rId27"/>
    <p:sldId id="279" r:id="rId28"/>
    <p:sldId id="280" r:id="rId29"/>
    <p:sldId id="298" r:id="rId30"/>
    <p:sldId id="292" r:id="rId31"/>
    <p:sldId id="289" r:id="rId32"/>
    <p:sldId id="300" r:id="rId33"/>
    <p:sldId id="287" r:id="rId34"/>
    <p:sldId id="288" r:id="rId35"/>
    <p:sldId id="387" r:id="rId36"/>
    <p:sldId id="388" r:id="rId37"/>
    <p:sldId id="3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9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31558-14CC-4E0D-914D-12600B5113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0276F3A-0138-4C56-836C-4E3FA901EECB}">
      <dgm:prSet/>
      <dgm:spPr/>
      <dgm:t>
        <a:bodyPr/>
        <a:lstStyle/>
        <a:p>
          <a:r>
            <a:rPr lang="en-US" b="1"/>
            <a:t>Image Generation: </a:t>
          </a:r>
          <a:r>
            <a:rPr lang="en-US"/>
            <a:t>GANs can create realistic-looking images, even of objects or scenes that don't exist in the real world.</a:t>
          </a:r>
        </a:p>
      </dgm:t>
    </dgm:pt>
    <dgm:pt modelId="{DFA4600E-8C6B-46E2-8510-63B1DBA106C1}" type="parTrans" cxnId="{0149CBF7-09BE-4F57-A650-CC66C7FEFF7F}">
      <dgm:prSet/>
      <dgm:spPr/>
      <dgm:t>
        <a:bodyPr/>
        <a:lstStyle/>
        <a:p>
          <a:endParaRPr lang="en-US"/>
        </a:p>
      </dgm:t>
    </dgm:pt>
    <dgm:pt modelId="{A111B894-80C3-4CC0-B752-6C0A4965C0F4}" type="sibTrans" cxnId="{0149CBF7-09BE-4F57-A650-CC66C7FEFF7F}">
      <dgm:prSet/>
      <dgm:spPr/>
      <dgm:t>
        <a:bodyPr/>
        <a:lstStyle/>
        <a:p>
          <a:endParaRPr lang="en-US"/>
        </a:p>
      </dgm:t>
    </dgm:pt>
    <dgm:pt modelId="{59B8C713-CD7F-4093-B161-F17550743F5E}">
      <dgm:prSet/>
      <dgm:spPr/>
      <dgm:t>
        <a:bodyPr/>
        <a:lstStyle/>
        <a:p>
          <a:r>
            <a:rPr lang="en-US" b="1"/>
            <a:t>Super-Resolution: </a:t>
          </a:r>
          <a:r>
            <a:rPr lang="en-US"/>
            <a:t>They can enhance the resolution and quality of images, making them useful for tasks like upscaling images.</a:t>
          </a:r>
        </a:p>
      </dgm:t>
    </dgm:pt>
    <dgm:pt modelId="{3C217851-E0FA-4151-BDD7-B400752CCA32}" type="parTrans" cxnId="{875DAB03-0141-4646-965A-177061F50652}">
      <dgm:prSet/>
      <dgm:spPr/>
      <dgm:t>
        <a:bodyPr/>
        <a:lstStyle/>
        <a:p>
          <a:endParaRPr lang="en-US"/>
        </a:p>
      </dgm:t>
    </dgm:pt>
    <dgm:pt modelId="{C17F8851-C50E-4449-B86D-4224ACC333A2}" type="sibTrans" cxnId="{875DAB03-0141-4646-965A-177061F50652}">
      <dgm:prSet/>
      <dgm:spPr/>
      <dgm:t>
        <a:bodyPr/>
        <a:lstStyle/>
        <a:p>
          <a:endParaRPr lang="en-US"/>
        </a:p>
      </dgm:t>
    </dgm:pt>
    <dgm:pt modelId="{EF859085-B920-421F-A235-62C82AB142D3}">
      <dgm:prSet/>
      <dgm:spPr/>
      <dgm:t>
        <a:bodyPr/>
        <a:lstStyle/>
        <a:p>
          <a:r>
            <a:rPr lang="en-US" b="1"/>
            <a:t>Style Transfer: </a:t>
          </a:r>
          <a:r>
            <a:rPr lang="en-US"/>
            <a:t>GANs can be used for artistic style transfer, where the style of one image is applied to another.</a:t>
          </a:r>
        </a:p>
      </dgm:t>
    </dgm:pt>
    <dgm:pt modelId="{3D8C12EC-FE56-4607-AE2F-96DF9F24B300}" type="parTrans" cxnId="{7606542B-A8B7-4D06-B2AA-B765634DBB25}">
      <dgm:prSet/>
      <dgm:spPr/>
      <dgm:t>
        <a:bodyPr/>
        <a:lstStyle/>
        <a:p>
          <a:endParaRPr lang="en-US"/>
        </a:p>
      </dgm:t>
    </dgm:pt>
    <dgm:pt modelId="{B3A2B2E5-AB67-4FD6-9810-6E339381EC65}" type="sibTrans" cxnId="{7606542B-A8B7-4D06-B2AA-B765634DBB25}">
      <dgm:prSet/>
      <dgm:spPr/>
      <dgm:t>
        <a:bodyPr/>
        <a:lstStyle/>
        <a:p>
          <a:endParaRPr lang="en-US"/>
        </a:p>
      </dgm:t>
    </dgm:pt>
    <dgm:pt modelId="{B2A6E915-EBA3-4A8E-A65C-94628F64FDC3}">
      <dgm:prSet/>
      <dgm:spPr/>
      <dgm:t>
        <a:bodyPr/>
        <a:lstStyle/>
        <a:p>
          <a:r>
            <a:rPr lang="en-US" b="1"/>
            <a:t>Data Augmentation: </a:t>
          </a:r>
          <a:r>
            <a:rPr lang="en-US"/>
            <a:t>GANs can generate additional training data for machine learning models, especially in cases where data is limited.</a:t>
          </a:r>
        </a:p>
      </dgm:t>
    </dgm:pt>
    <dgm:pt modelId="{D31F12F2-0ABB-44D5-A1D4-74D7989BB1E0}" type="parTrans" cxnId="{C49DA0E6-4581-4D14-81D7-23722AD8B415}">
      <dgm:prSet/>
      <dgm:spPr/>
      <dgm:t>
        <a:bodyPr/>
        <a:lstStyle/>
        <a:p>
          <a:endParaRPr lang="en-US"/>
        </a:p>
      </dgm:t>
    </dgm:pt>
    <dgm:pt modelId="{57EFEC59-7D93-4298-BF51-7AAE7716922F}" type="sibTrans" cxnId="{C49DA0E6-4581-4D14-81D7-23722AD8B415}">
      <dgm:prSet/>
      <dgm:spPr/>
      <dgm:t>
        <a:bodyPr/>
        <a:lstStyle/>
        <a:p>
          <a:endParaRPr lang="en-US"/>
        </a:p>
      </dgm:t>
    </dgm:pt>
    <dgm:pt modelId="{0597EAA4-4431-4032-A3AD-DBEA08DE6A3E}">
      <dgm:prSet/>
      <dgm:spPr/>
      <dgm:t>
        <a:bodyPr/>
        <a:lstStyle/>
        <a:p>
          <a:r>
            <a:rPr lang="en-US" b="1" dirty="0"/>
            <a:t>Anomaly Detection: </a:t>
          </a:r>
          <a:r>
            <a:rPr lang="en-US" dirty="0"/>
            <a:t>They can help identify anomalies in datasets by learning the normal patterns and flagging deviations from them.</a:t>
          </a:r>
        </a:p>
      </dgm:t>
    </dgm:pt>
    <dgm:pt modelId="{FF59B8B9-0904-45C6-9659-4D56D3B9E10F}" type="parTrans" cxnId="{53EACE59-7A40-42A7-B195-D459A8FD716D}">
      <dgm:prSet/>
      <dgm:spPr/>
      <dgm:t>
        <a:bodyPr/>
        <a:lstStyle/>
        <a:p>
          <a:endParaRPr lang="en-US"/>
        </a:p>
      </dgm:t>
    </dgm:pt>
    <dgm:pt modelId="{32CF0F3F-D264-46CC-A9AA-7DBE1E459682}" type="sibTrans" cxnId="{53EACE59-7A40-42A7-B195-D459A8FD716D}">
      <dgm:prSet/>
      <dgm:spPr/>
      <dgm:t>
        <a:bodyPr/>
        <a:lstStyle/>
        <a:p>
          <a:endParaRPr lang="en-US"/>
        </a:p>
      </dgm:t>
    </dgm:pt>
    <dgm:pt modelId="{FB8A8148-AC0C-4AC7-8EB9-D504017F85FE}">
      <dgm:prSet/>
      <dgm:spPr/>
      <dgm:t>
        <a:bodyPr/>
        <a:lstStyle/>
        <a:p>
          <a:r>
            <a:rPr lang="en-US" b="1" dirty="0"/>
            <a:t>Face Aging and Morphing: </a:t>
          </a:r>
          <a:r>
            <a:rPr lang="en-US" dirty="0"/>
            <a:t>GANs can be used to age or morph faces in images, which has applications in entertainment and forensics.</a:t>
          </a:r>
        </a:p>
      </dgm:t>
    </dgm:pt>
    <dgm:pt modelId="{D8E00330-E560-4C59-84EC-35382BFE3A2A}" type="parTrans" cxnId="{7224FFC8-D0F2-4974-8952-E6A8D3031A03}">
      <dgm:prSet/>
      <dgm:spPr/>
      <dgm:t>
        <a:bodyPr/>
        <a:lstStyle/>
        <a:p>
          <a:endParaRPr lang="en-US"/>
        </a:p>
      </dgm:t>
    </dgm:pt>
    <dgm:pt modelId="{C4B21BCD-6CB3-460A-B02A-100D8F6F2957}" type="sibTrans" cxnId="{7224FFC8-D0F2-4974-8952-E6A8D3031A03}">
      <dgm:prSet/>
      <dgm:spPr/>
      <dgm:t>
        <a:bodyPr/>
        <a:lstStyle/>
        <a:p>
          <a:endParaRPr lang="en-US"/>
        </a:p>
      </dgm:t>
    </dgm:pt>
    <dgm:pt modelId="{57D968B2-9437-42B6-AC04-81226110C2AE}">
      <dgm:prSet/>
      <dgm:spPr/>
      <dgm:t>
        <a:bodyPr/>
        <a:lstStyle/>
        <a:p>
          <a:r>
            <a:rPr lang="en-US" b="1"/>
            <a:t>Drug Discovery: </a:t>
          </a:r>
          <a:r>
            <a:rPr lang="en-US"/>
            <a:t>GANs can be used to generate molecular structures for drug discovery and design.</a:t>
          </a:r>
        </a:p>
      </dgm:t>
    </dgm:pt>
    <dgm:pt modelId="{82B24B3E-8900-4F78-BED3-874D991D342F}" type="parTrans" cxnId="{03623157-0335-4586-A892-A045CD11E19F}">
      <dgm:prSet/>
      <dgm:spPr/>
      <dgm:t>
        <a:bodyPr/>
        <a:lstStyle/>
        <a:p>
          <a:endParaRPr lang="en-US"/>
        </a:p>
      </dgm:t>
    </dgm:pt>
    <dgm:pt modelId="{C999E801-1CF2-49F0-96F7-2E811A2A257E}" type="sibTrans" cxnId="{03623157-0335-4586-A892-A045CD11E19F}">
      <dgm:prSet/>
      <dgm:spPr/>
      <dgm:t>
        <a:bodyPr/>
        <a:lstStyle/>
        <a:p>
          <a:endParaRPr lang="en-US"/>
        </a:p>
      </dgm:t>
    </dgm:pt>
    <dgm:pt modelId="{B1A9F6BB-4913-434B-98C8-2FFBB06CC381}">
      <dgm:prSet/>
      <dgm:spPr/>
      <dgm:t>
        <a:bodyPr/>
        <a:lstStyle/>
        <a:p>
          <a:r>
            <a:rPr lang="en-US" b="1"/>
            <a:t>Text-to-Image Synthesis: </a:t>
          </a:r>
          <a:r>
            <a:rPr lang="en-US"/>
            <a:t>GANs can convert textual descriptions into corresponding images.</a:t>
          </a:r>
        </a:p>
      </dgm:t>
    </dgm:pt>
    <dgm:pt modelId="{C248A7EE-0A9A-4889-83E3-86288B9AD542}" type="parTrans" cxnId="{157925F3-9DF1-4F61-98FD-371BC785B36D}">
      <dgm:prSet/>
      <dgm:spPr/>
      <dgm:t>
        <a:bodyPr/>
        <a:lstStyle/>
        <a:p>
          <a:endParaRPr lang="en-US"/>
        </a:p>
      </dgm:t>
    </dgm:pt>
    <dgm:pt modelId="{7DADCA27-4433-462D-BAB1-CCB7E8C53359}" type="sibTrans" cxnId="{157925F3-9DF1-4F61-98FD-371BC785B36D}">
      <dgm:prSet/>
      <dgm:spPr/>
      <dgm:t>
        <a:bodyPr/>
        <a:lstStyle/>
        <a:p>
          <a:endParaRPr lang="en-US"/>
        </a:p>
      </dgm:t>
    </dgm:pt>
    <dgm:pt modelId="{45236F3F-371F-4BB7-A03E-9347064365CB}" type="pres">
      <dgm:prSet presAssocID="{EBF31558-14CC-4E0D-914D-12600B511317}" presName="root" presStyleCnt="0">
        <dgm:presLayoutVars>
          <dgm:dir/>
          <dgm:resizeHandles val="exact"/>
        </dgm:presLayoutVars>
      </dgm:prSet>
      <dgm:spPr/>
    </dgm:pt>
    <dgm:pt modelId="{6409A153-2507-430C-A991-1A86FEEE6D19}" type="pres">
      <dgm:prSet presAssocID="{80276F3A-0138-4C56-836C-4E3FA901EECB}" presName="compNode" presStyleCnt="0"/>
      <dgm:spPr/>
    </dgm:pt>
    <dgm:pt modelId="{089BA3BD-1F84-488F-9FB1-3D08C1B5A822}" type="pres">
      <dgm:prSet presAssocID="{80276F3A-0138-4C56-836C-4E3FA901EECB}" presName="bgRect" presStyleLbl="bgShp" presStyleIdx="0" presStyleCnt="8"/>
      <dgm:spPr/>
    </dgm:pt>
    <dgm:pt modelId="{90AA99F8-0721-47BA-8220-BA68F1054853}" type="pres">
      <dgm:prSet presAssocID="{80276F3A-0138-4C56-836C-4E3FA901EEC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
        </a:ext>
      </dgm:extLst>
    </dgm:pt>
    <dgm:pt modelId="{ECD1B84E-3E90-4601-992D-91003D35C79F}" type="pres">
      <dgm:prSet presAssocID="{80276F3A-0138-4C56-836C-4E3FA901EECB}" presName="spaceRect" presStyleCnt="0"/>
      <dgm:spPr/>
    </dgm:pt>
    <dgm:pt modelId="{247BE99E-3D52-4B32-A470-DAFB6BBEC56F}" type="pres">
      <dgm:prSet presAssocID="{80276F3A-0138-4C56-836C-4E3FA901EECB}" presName="parTx" presStyleLbl="revTx" presStyleIdx="0" presStyleCnt="8">
        <dgm:presLayoutVars>
          <dgm:chMax val="0"/>
          <dgm:chPref val="0"/>
        </dgm:presLayoutVars>
      </dgm:prSet>
      <dgm:spPr/>
    </dgm:pt>
    <dgm:pt modelId="{77D1194F-07C0-4ACA-B94E-805F0A25261D}" type="pres">
      <dgm:prSet presAssocID="{A111B894-80C3-4CC0-B752-6C0A4965C0F4}" presName="sibTrans" presStyleCnt="0"/>
      <dgm:spPr/>
    </dgm:pt>
    <dgm:pt modelId="{76F9F431-A757-45A3-8E82-8F686EAA440B}" type="pres">
      <dgm:prSet presAssocID="{59B8C713-CD7F-4093-B161-F17550743F5E}" presName="compNode" presStyleCnt="0"/>
      <dgm:spPr/>
    </dgm:pt>
    <dgm:pt modelId="{23FC6D1C-6B3E-4B44-92D0-176CEDF93D55}" type="pres">
      <dgm:prSet presAssocID="{59B8C713-CD7F-4093-B161-F17550743F5E}" presName="bgRect" presStyleLbl="bgShp" presStyleIdx="1" presStyleCnt="8"/>
      <dgm:spPr/>
    </dgm:pt>
    <dgm:pt modelId="{0DE7D912-DBEE-4A79-93A5-95D6EFCC5A5D}" type="pres">
      <dgm:prSet presAssocID="{59B8C713-CD7F-4093-B161-F17550743F5E}"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nner"/>
        </a:ext>
      </dgm:extLst>
    </dgm:pt>
    <dgm:pt modelId="{D95FE787-D074-4858-9476-8E83A60A28C7}" type="pres">
      <dgm:prSet presAssocID="{59B8C713-CD7F-4093-B161-F17550743F5E}" presName="spaceRect" presStyleCnt="0"/>
      <dgm:spPr/>
    </dgm:pt>
    <dgm:pt modelId="{3251DA8A-2CF5-4457-A908-A34C45457A54}" type="pres">
      <dgm:prSet presAssocID="{59B8C713-CD7F-4093-B161-F17550743F5E}" presName="parTx" presStyleLbl="revTx" presStyleIdx="1" presStyleCnt="8">
        <dgm:presLayoutVars>
          <dgm:chMax val="0"/>
          <dgm:chPref val="0"/>
        </dgm:presLayoutVars>
      </dgm:prSet>
      <dgm:spPr/>
    </dgm:pt>
    <dgm:pt modelId="{8CCA53DF-E6CA-4A43-B5C6-B4A52F12609F}" type="pres">
      <dgm:prSet presAssocID="{C17F8851-C50E-4449-B86D-4224ACC333A2}" presName="sibTrans" presStyleCnt="0"/>
      <dgm:spPr/>
    </dgm:pt>
    <dgm:pt modelId="{E3F6C703-47F8-4635-BF71-819C67A7FB9B}" type="pres">
      <dgm:prSet presAssocID="{EF859085-B920-421F-A235-62C82AB142D3}" presName="compNode" presStyleCnt="0"/>
      <dgm:spPr/>
    </dgm:pt>
    <dgm:pt modelId="{0DDD2958-4C7F-4415-8C97-90202EA4E447}" type="pres">
      <dgm:prSet presAssocID="{EF859085-B920-421F-A235-62C82AB142D3}" presName="bgRect" presStyleLbl="bgShp" presStyleIdx="2" presStyleCnt="8"/>
      <dgm:spPr/>
    </dgm:pt>
    <dgm:pt modelId="{45980E78-1BB4-4EE9-82B0-73D9E583A9EC}" type="pres">
      <dgm:prSet presAssocID="{EF859085-B920-421F-A235-62C82AB142D3}"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710F34E2-1C71-468F-A4FF-7EA6830369A1}" type="pres">
      <dgm:prSet presAssocID="{EF859085-B920-421F-A235-62C82AB142D3}" presName="spaceRect" presStyleCnt="0"/>
      <dgm:spPr/>
    </dgm:pt>
    <dgm:pt modelId="{9C211AF3-B4B3-400A-9FED-C11C4BF80E3C}" type="pres">
      <dgm:prSet presAssocID="{EF859085-B920-421F-A235-62C82AB142D3}" presName="parTx" presStyleLbl="revTx" presStyleIdx="2" presStyleCnt="8">
        <dgm:presLayoutVars>
          <dgm:chMax val="0"/>
          <dgm:chPref val="0"/>
        </dgm:presLayoutVars>
      </dgm:prSet>
      <dgm:spPr/>
    </dgm:pt>
    <dgm:pt modelId="{11BE1CAE-5913-4B19-AB87-0A8FB1FA7772}" type="pres">
      <dgm:prSet presAssocID="{B3A2B2E5-AB67-4FD6-9810-6E339381EC65}" presName="sibTrans" presStyleCnt="0"/>
      <dgm:spPr/>
    </dgm:pt>
    <dgm:pt modelId="{3641072D-F071-42FA-A924-06B68CB75A99}" type="pres">
      <dgm:prSet presAssocID="{B2A6E915-EBA3-4A8E-A65C-94628F64FDC3}" presName="compNode" presStyleCnt="0"/>
      <dgm:spPr/>
    </dgm:pt>
    <dgm:pt modelId="{2C8E77CF-0439-40D4-93A6-B8A0521B6376}" type="pres">
      <dgm:prSet presAssocID="{B2A6E915-EBA3-4A8E-A65C-94628F64FDC3}" presName="bgRect" presStyleLbl="bgShp" presStyleIdx="3" presStyleCnt="8"/>
      <dgm:spPr/>
    </dgm:pt>
    <dgm:pt modelId="{75E26FF5-1801-4886-8AC8-9C990267BE23}" type="pres">
      <dgm:prSet presAssocID="{B2A6E915-EBA3-4A8E-A65C-94628F64FDC3}"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11EF9ED9-0D1B-4AB6-8F01-1AD75D22D9AB}" type="pres">
      <dgm:prSet presAssocID="{B2A6E915-EBA3-4A8E-A65C-94628F64FDC3}" presName="spaceRect" presStyleCnt="0"/>
      <dgm:spPr/>
    </dgm:pt>
    <dgm:pt modelId="{8A404371-05D7-4DDC-8C2F-B0E46541611E}" type="pres">
      <dgm:prSet presAssocID="{B2A6E915-EBA3-4A8E-A65C-94628F64FDC3}" presName="parTx" presStyleLbl="revTx" presStyleIdx="3" presStyleCnt="8">
        <dgm:presLayoutVars>
          <dgm:chMax val="0"/>
          <dgm:chPref val="0"/>
        </dgm:presLayoutVars>
      </dgm:prSet>
      <dgm:spPr/>
    </dgm:pt>
    <dgm:pt modelId="{B8B01143-EB18-42CF-A105-3E8D011D9D13}" type="pres">
      <dgm:prSet presAssocID="{57EFEC59-7D93-4298-BF51-7AAE7716922F}" presName="sibTrans" presStyleCnt="0"/>
      <dgm:spPr/>
    </dgm:pt>
    <dgm:pt modelId="{0E09D38E-DE32-42D0-9337-9C202B5F7568}" type="pres">
      <dgm:prSet presAssocID="{0597EAA4-4431-4032-A3AD-DBEA08DE6A3E}" presName="compNode" presStyleCnt="0"/>
      <dgm:spPr/>
    </dgm:pt>
    <dgm:pt modelId="{1436BF56-9EA3-491C-9023-2F81B03A65D2}" type="pres">
      <dgm:prSet presAssocID="{0597EAA4-4431-4032-A3AD-DBEA08DE6A3E}" presName="bgRect" presStyleLbl="bgShp" presStyleIdx="4" presStyleCnt="8"/>
      <dgm:spPr/>
    </dgm:pt>
    <dgm:pt modelId="{FC46E8C6-A4C9-4FBD-9A80-198E26D6D494}" type="pres">
      <dgm:prSet presAssocID="{0597EAA4-4431-4032-A3AD-DBEA08DE6A3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1C4AD6D-AE32-4D30-B47B-F14F8FB1CA50}" type="pres">
      <dgm:prSet presAssocID="{0597EAA4-4431-4032-A3AD-DBEA08DE6A3E}" presName="spaceRect" presStyleCnt="0"/>
      <dgm:spPr/>
    </dgm:pt>
    <dgm:pt modelId="{EE800BD8-8F42-4A7B-BF14-935F57F47DD7}" type="pres">
      <dgm:prSet presAssocID="{0597EAA4-4431-4032-A3AD-DBEA08DE6A3E}" presName="parTx" presStyleLbl="revTx" presStyleIdx="4" presStyleCnt="8">
        <dgm:presLayoutVars>
          <dgm:chMax val="0"/>
          <dgm:chPref val="0"/>
        </dgm:presLayoutVars>
      </dgm:prSet>
      <dgm:spPr/>
    </dgm:pt>
    <dgm:pt modelId="{0AB91BBD-992F-4880-B99A-BC6B1B71897F}" type="pres">
      <dgm:prSet presAssocID="{32CF0F3F-D264-46CC-A9AA-7DBE1E459682}" presName="sibTrans" presStyleCnt="0"/>
      <dgm:spPr/>
    </dgm:pt>
    <dgm:pt modelId="{D980E706-AA8C-4288-A65C-95DB05DD527A}" type="pres">
      <dgm:prSet presAssocID="{FB8A8148-AC0C-4AC7-8EB9-D504017F85FE}" presName="compNode" presStyleCnt="0"/>
      <dgm:spPr/>
    </dgm:pt>
    <dgm:pt modelId="{7E7CE3EC-B774-4DC8-B18F-FB612B3F30AE}" type="pres">
      <dgm:prSet presAssocID="{FB8A8148-AC0C-4AC7-8EB9-D504017F85FE}" presName="bgRect" presStyleLbl="bgShp" presStyleIdx="5" presStyleCnt="8"/>
      <dgm:spPr/>
    </dgm:pt>
    <dgm:pt modelId="{899F110D-49D9-4267-8A2B-524D3C726295}" type="pres">
      <dgm:prSet presAssocID="{FB8A8148-AC0C-4AC7-8EB9-D504017F85FE}"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nger Print"/>
        </a:ext>
      </dgm:extLst>
    </dgm:pt>
    <dgm:pt modelId="{BDA2F5FC-E469-4024-99E2-7EE744D6FAF6}" type="pres">
      <dgm:prSet presAssocID="{FB8A8148-AC0C-4AC7-8EB9-D504017F85FE}" presName="spaceRect" presStyleCnt="0"/>
      <dgm:spPr/>
    </dgm:pt>
    <dgm:pt modelId="{136E4B15-D4CE-4FE6-B59B-8F1927999FFC}" type="pres">
      <dgm:prSet presAssocID="{FB8A8148-AC0C-4AC7-8EB9-D504017F85FE}" presName="parTx" presStyleLbl="revTx" presStyleIdx="5" presStyleCnt="8">
        <dgm:presLayoutVars>
          <dgm:chMax val="0"/>
          <dgm:chPref val="0"/>
        </dgm:presLayoutVars>
      </dgm:prSet>
      <dgm:spPr/>
    </dgm:pt>
    <dgm:pt modelId="{2D6E9BA8-17AB-4F8B-8066-F5A05F712527}" type="pres">
      <dgm:prSet presAssocID="{C4B21BCD-6CB3-460A-B02A-100D8F6F2957}" presName="sibTrans" presStyleCnt="0"/>
      <dgm:spPr/>
    </dgm:pt>
    <dgm:pt modelId="{6927219A-96F5-4564-8F8F-0847076EC7E3}" type="pres">
      <dgm:prSet presAssocID="{57D968B2-9437-42B6-AC04-81226110C2AE}" presName="compNode" presStyleCnt="0"/>
      <dgm:spPr/>
    </dgm:pt>
    <dgm:pt modelId="{861E404A-5F92-4A2A-A614-820A69F82AE5}" type="pres">
      <dgm:prSet presAssocID="{57D968B2-9437-42B6-AC04-81226110C2AE}" presName="bgRect" presStyleLbl="bgShp" presStyleIdx="6" presStyleCnt="8"/>
      <dgm:spPr/>
    </dgm:pt>
    <dgm:pt modelId="{AEB5688E-5A8A-405B-A285-3A85474E6F37}" type="pres">
      <dgm:prSet presAssocID="{57D968B2-9437-42B6-AC04-81226110C2A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edicine"/>
        </a:ext>
      </dgm:extLst>
    </dgm:pt>
    <dgm:pt modelId="{84A42A16-E132-4154-99F8-212633C00FF2}" type="pres">
      <dgm:prSet presAssocID="{57D968B2-9437-42B6-AC04-81226110C2AE}" presName="spaceRect" presStyleCnt="0"/>
      <dgm:spPr/>
    </dgm:pt>
    <dgm:pt modelId="{9F8DE0BF-47DA-440B-BD2C-4CD660576E38}" type="pres">
      <dgm:prSet presAssocID="{57D968B2-9437-42B6-AC04-81226110C2AE}" presName="parTx" presStyleLbl="revTx" presStyleIdx="6" presStyleCnt="8">
        <dgm:presLayoutVars>
          <dgm:chMax val="0"/>
          <dgm:chPref val="0"/>
        </dgm:presLayoutVars>
      </dgm:prSet>
      <dgm:spPr/>
    </dgm:pt>
    <dgm:pt modelId="{56D29990-21E2-489D-8E1D-F86EB8A48223}" type="pres">
      <dgm:prSet presAssocID="{C999E801-1CF2-49F0-96F7-2E811A2A257E}" presName="sibTrans" presStyleCnt="0"/>
      <dgm:spPr/>
    </dgm:pt>
    <dgm:pt modelId="{8506B2D9-9676-4FB2-A88A-453C6818BA05}" type="pres">
      <dgm:prSet presAssocID="{B1A9F6BB-4913-434B-98C8-2FFBB06CC381}" presName="compNode" presStyleCnt="0"/>
      <dgm:spPr/>
    </dgm:pt>
    <dgm:pt modelId="{340083F4-7D3E-45BA-BB58-28A229FDF432}" type="pres">
      <dgm:prSet presAssocID="{B1A9F6BB-4913-434B-98C8-2FFBB06CC381}" presName="bgRect" presStyleLbl="bgShp" presStyleIdx="7" presStyleCnt="8"/>
      <dgm:spPr/>
    </dgm:pt>
    <dgm:pt modelId="{E4397411-C9B5-4E83-98E9-204CF31751C9}" type="pres">
      <dgm:prSet presAssocID="{B1A9F6BB-4913-434B-98C8-2FFBB06CC38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Quotes"/>
        </a:ext>
      </dgm:extLst>
    </dgm:pt>
    <dgm:pt modelId="{57BA5C40-AA8D-465A-A9F7-6D5C90DB947D}" type="pres">
      <dgm:prSet presAssocID="{B1A9F6BB-4913-434B-98C8-2FFBB06CC381}" presName="spaceRect" presStyleCnt="0"/>
      <dgm:spPr/>
    </dgm:pt>
    <dgm:pt modelId="{713BF509-47D2-44FA-A8E3-F188553E59F3}" type="pres">
      <dgm:prSet presAssocID="{B1A9F6BB-4913-434B-98C8-2FFBB06CC381}" presName="parTx" presStyleLbl="revTx" presStyleIdx="7" presStyleCnt="8">
        <dgm:presLayoutVars>
          <dgm:chMax val="0"/>
          <dgm:chPref val="0"/>
        </dgm:presLayoutVars>
      </dgm:prSet>
      <dgm:spPr/>
    </dgm:pt>
  </dgm:ptLst>
  <dgm:cxnLst>
    <dgm:cxn modelId="{875DAB03-0141-4646-965A-177061F50652}" srcId="{EBF31558-14CC-4E0D-914D-12600B511317}" destId="{59B8C713-CD7F-4093-B161-F17550743F5E}" srcOrd="1" destOrd="0" parTransId="{3C217851-E0FA-4151-BDD7-B400752CCA32}" sibTransId="{C17F8851-C50E-4449-B86D-4224ACC333A2}"/>
    <dgm:cxn modelId="{43784E08-9B70-4114-8B12-EFE36A53913A}" type="presOf" srcId="{B2A6E915-EBA3-4A8E-A65C-94628F64FDC3}" destId="{8A404371-05D7-4DDC-8C2F-B0E46541611E}" srcOrd="0" destOrd="0" presId="urn:microsoft.com/office/officeart/2018/2/layout/IconVerticalSolidList"/>
    <dgm:cxn modelId="{791F861D-2757-42C8-85AE-E14BE0DEFC99}" type="presOf" srcId="{59B8C713-CD7F-4093-B161-F17550743F5E}" destId="{3251DA8A-2CF5-4457-A908-A34C45457A54}" srcOrd="0" destOrd="0" presId="urn:microsoft.com/office/officeart/2018/2/layout/IconVerticalSolidList"/>
    <dgm:cxn modelId="{6FA0872A-B401-4E3E-A077-618DA716DC80}" type="presOf" srcId="{80276F3A-0138-4C56-836C-4E3FA901EECB}" destId="{247BE99E-3D52-4B32-A470-DAFB6BBEC56F}" srcOrd="0" destOrd="0" presId="urn:microsoft.com/office/officeart/2018/2/layout/IconVerticalSolidList"/>
    <dgm:cxn modelId="{3C54AC2A-F864-47B2-A8FC-48FF17DE389B}" type="presOf" srcId="{EBF31558-14CC-4E0D-914D-12600B511317}" destId="{45236F3F-371F-4BB7-A03E-9347064365CB}" srcOrd="0" destOrd="0" presId="urn:microsoft.com/office/officeart/2018/2/layout/IconVerticalSolidList"/>
    <dgm:cxn modelId="{7606542B-A8B7-4D06-B2AA-B765634DBB25}" srcId="{EBF31558-14CC-4E0D-914D-12600B511317}" destId="{EF859085-B920-421F-A235-62C82AB142D3}" srcOrd="2" destOrd="0" parTransId="{3D8C12EC-FE56-4607-AE2F-96DF9F24B300}" sibTransId="{B3A2B2E5-AB67-4FD6-9810-6E339381EC65}"/>
    <dgm:cxn modelId="{6793F64C-D95E-4708-8D33-31793DBF120A}" type="presOf" srcId="{FB8A8148-AC0C-4AC7-8EB9-D504017F85FE}" destId="{136E4B15-D4CE-4FE6-B59B-8F1927999FFC}" srcOrd="0" destOrd="0" presId="urn:microsoft.com/office/officeart/2018/2/layout/IconVerticalSolidList"/>
    <dgm:cxn modelId="{5A50CE70-1CE4-4015-A89E-BC6F6B70A025}" type="presOf" srcId="{57D968B2-9437-42B6-AC04-81226110C2AE}" destId="{9F8DE0BF-47DA-440B-BD2C-4CD660576E38}" srcOrd="0" destOrd="0" presId="urn:microsoft.com/office/officeart/2018/2/layout/IconVerticalSolidList"/>
    <dgm:cxn modelId="{03623157-0335-4586-A892-A045CD11E19F}" srcId="{EBF31558-14CC-4E0D-914D-12600B511317}" destId="{57D968B2-9437-42B6-AC04-81226110C2AE}" srcOrd="6" destOrd="0" parTransId="{82B24B3E-8900-4F78-BED3-874D991D342F}" sibTransId="{C999E801-1CF2-49F0-96F7-2E811A2A257E}"/>
    <dgm:cxn modelId="{53EACE59-7A40-42A7-B195-D459A8FD716D}" srcId="{EBF31558-14CC-4E0D-914D-12600B511317}" destId="{0597EAA4-4431-4032-A3AD-DBEA08DE6A3E}" srcOrd="4" destOrd="0" parTransId="{FF59B8B9-0904-45C6-9659-4D56D3B9E10F}" sibTransId="{32CF0F3F-D264-46CC-A9AA-7DBE1E459682}"/>
    <dgm:cxn modelId="{9094348B-A982-49A8-B61E-5FE78AD81C63}" type="presOf" srcId="{0597EAA4-4431-4032-A3AD-DBEA08DE6A3E}" destId="{EE800BD8-8F42-4A7B-BF14-935F57F47DD7}" srcOrd="0" destOrd="0" presId="urn:microsoft.com/office/officeart/2018/2/layout/IconVerticalSolidList"/>
    <dgm:cxn modelId="{4D178CB6-5EDB-4CF3-982D-3238D52B7E42}" type="presOf" srcId="{EF859085-B920-421F-A235-62C82AB142D3}" destId="{9C211AF3-B4B3-400A-9FED-C11C4BF80E3C}" srcOrd="0" destOrd="0" presId="urn:microsoft.com/office/officeart/2018/2/layout/IconVerticalSolidList"/>
    <dgm:cxn modelId="{74F013C7-7DDA-44B4-ABCD-163E7020A689}" type="presOf" srcId="{B1A9F6BB-4913-434B-98C8-2FFBB06CC381}" destId="{713BF509-47D2-44FA-A8E3-F188553E59F3}" srcOrd="0" destOrd="0" presId="urn:microsoft.com/office/officeart/2018/2/layout/IconVerticalSolidList"/>
    <dgm:cxn modelId="{7224FFC8-D0F2-4974-8952-E6A8D3031A03}" srcId="{EBF31558-14CC-4E0D-914D-12600B511317}" destId="{FB8A8148-AC0C-4AC7-8EB9-D504017F85FE}" srcOrd="5" destOrd="0" parTransId="{D8E00330-E560-4C59-84EC-35382BFE3A2A}" sibTransId="{C4B21BCD-6CB3-460A-B02A-100D8F6F2957}"/>
    <dgm:cxn modelId="{C49DA0E6-4581-4D14-81D7-23722AD8B415}" srcId="{EBF31558-14CC-4E0D-914D-12600B511317}" destId="{B2A6E915-EBA3-4A8E-A65C-94628F64FDC3}" srcOrd="3" destOrd="0" parTransId="{D31F12F2-0ABB-44D5-A1D4-74D7989BB1E0}" sibTransId="{57EFEC59-7D93-4298-BF51-7AAE7716922F}"/>
    <dgm:cxn modelId="{157925F3-9DF1-4F61-98FD-371BC785B36D}" srcId="{EBF31558-14CC-4E0D-914D-12600B511317}" destId="{B1A9F6BB-4913-434B-98C8-2FFBB06CC381}" srcOrd="7" destOrd="0" parTransId="{C248A7EE-0A9A-4889-83E3-86288B9AD542}" sibTransId="{7DADCA27-4433-462D-BAB1-CCB7E8C53359}"/>
    <dgm:cxn modelId="{0149CBF7-09BE-4F57-A650-CC66C7FEFF7F}" srcId="{EBF31558-14CC-4E0D-914D-12600B511317}" destId="{80276F3A-0138-4C56-836C-4E3FA901EECB}" srcOrd="0" destOrd="0" parTransId="{DFA4600E-8C6B-46E2-8510-63B1DBA106C1}" sibTransId="{A111B894-80C3-4CC0-B752-6C0A4965C0F4}"/>
    <dgm:cxn modelId="{49A01453-F0C8-46BC-8B82-BDC034548C4D}" type="presParOf" srcId="{45236F3F-371F-4BB7-A03E-9347064365CB}" destId="{6409A153-2507-430C-A991-1A86FEEE6D19}" srcOrd="0" destOrd="0" presId="urn:microsoft.com/office/officeart/2018/2/layout/IconVerticalSolidList"/>
    <dgm:cxn modelId="{E2C1D5AB-C6D0-4E1D-850F-412C38356A44}" type="presParOf" srcId="{6409A153-2507-430C-A991-1A86FEEE6D19}" destId="{089BA3BD-1F84-488F-9FB1-3D08C1B5A822}" srcOrd="0" destOrd="0" presId="urn:microsoft.com/office/officeart/2018/2/layout/IconVerticalSolidList"/>
    <dgm:cxn modelId="{44339271-BB33-48AF-BF6A-98834C0D5A8B}" type="presParOf" srcId="{6409A153-2507-430C-A991-1A86FEEE6D19}" destId="{90AA99F8-0721-47BA-8220-BA68F1054853}" srcOrd="1" destOrd="0" presId="urn:microsoft.com/office/officeart/2018/2/layout/IconVerticalSolidList"/>
    <dgm:cxn modelId="{24B4D20A-29BD-4A2C-ACAA-8988DD7CE9BF}" type="presParOf" srcId="{6409A153-2507-430C-A991-1A86FEEE6D19}" destId="{ECD1B84E-3E90-4601-992D-91003D35C79F}" srcOrd="2" destOrd="0" presId="urn:microsoft.com/office/officeart/2018/2/layout/IconVerticalSolidList"/>
    <dgm:cxn modelId="{D36983DA-222E-4689-A1AF-164835717394}" type="presParOf" srcId="{6409A153-2507-430C-A991-1A86FEEE6D19}" destId="{247BE99E-3D52-4B32-A470-DAFB6BBEC56F}" srcOrd="3" destOrd="0" presId="urn:microsoft.com/office/officeart/2018/2/layout/IconVerticalSolidList"/>
    <dgm:cxn modelId="{BCCFD31C-7428-4B67-BBBF-309CEA76A18B}" type="presParOf" srcId="{45236F3F-371F-4BB7-A03E-9347064365CB}" destId="{77D1194F-07C0-4ACA-B94E-805F0A25261D}" srcOrd="1" destOrd="0" presId="urn:microsoft.com/office/officeart/2018/2/layout/IconVerticalSolidList"/>
    <dgm:cxn modelId="{0C0F1FE4-1C18-4786-8E6A-B984117A8A4A}" type="presParOf" srcId="{45236F3F-371F-4BB7-A03E-9347064365CB}" destId="{76F9F431-A757-45A3-8E82-8F686EAA440B}" srcOrd="2" destOrd="0" presId="urn:microsoft.com/office/officeart/2018/2/layout/IconVerticalSolidList"/>
    <dgm:cxn modelId="{45AF9363-DF75-40F3-89F6-1E8B91A06825}" type="presParOf" srcId="{76F9F431-A757-45A3-8E82-8F686EAA440B}" destId="{23FC6D1C-6B3E-4B44-92D0-176CEDF93D55}" srcOrd="0" destOrd="0" presId="urn:microsoft.com/office/officeart/2018/2/layout/IconVerticalSolidList"/>
    <dgm:cxn modelId="{C32E5D33-A77B-480A-9F1C-4956CDD71D41}" type="presParOf" srcId="{76F9F431-A757-45A3-8E82-8F686EAA440B}" destId="{0DE7D912-DBEE-4A79-93A5-95D6EFCC5A5D}" srcOrd="1" destOrd="0" presId="urn:microsoft.com/office/officeart/2018/2/layout/IconVerticalSolidList"/>
    <dgm:cxn modelId="{95EC29B2-6EA6-4F68-9F5A-5D3696B1A403}" type="presParOf" srcId="{76F9F431-A757-45A3-8E82-8F686EAA440B}" destId="{D95FE787-D074-4858-9476-8E83A60A28C7}" srcOrd="2" destOrd="0" presId="urn:microsoft.com/office/officeart/2018/2/layout/IconVerticalSolidList"/>
    <dgm:cxn modelId="{3F6A2ECF-EF16-4485-BA07-1313A1E8AEAE}" type="presParOf" srcId="{76F9F431-A757-45A3-8E82-8F686EAA440B}" destId="{3251DA8A-2CF5-4457-A908-A34C45457A54}" srcOrd="3" destOrd="0" presId="urn:microsoft.com/office/officeart/2018/2/layout/IconVerticalSolidList"/>
    <dgm:cxn modelId="{3E438BE2-92C1-4D09-903B-9B5FF26DBA69}" type="presParOf" srcId="{45236F3F-371F-4BB7-A03E-9347064365CB}" destId="{8CCA53DF-E6CA-4A43-B5C6-B4A52F12609F}" srcOrd="3" destOrd="0" presId="urn:microsoft.com/office/officeart/2018/2/layout/IconVerticalSolidList"/>
    <dgm:cxn modelId="{82913DC4-3FEF-454A-8B94-C76CEE82639B}" type="presParOf" srcId="{45236F3F-371F-4BB7-A03E-9347064365CB}" destId="{E3F6C703-47F8-4635-BF71-819C67A7FB9B}" srcOrd="4" destOrd="0" presId="urn:microsoft.com/office/officeart/2018/2/layout/IconVerticalSolidList"/>
    <dgm:cxn modelId="{231F6A1E-9992-4171-9C0F-A26B1AEECEC4}" type="presParOf" srcId="{E3F6C703-47F8-4635-BF71-819C67A7FB9B}" destId="{0DDD2958-4C7F-4415-8C97-90202EA4E447}" srcOrd="0" destOrd="0" presId="urn:microsoft.com/office/officeart/2018/2/layout/IconVerticalSolidList"/>
    <dgm:cxn modelId="{D1B890DA-85C0-4862-AD4A-542CED71F94C}" type="presParOf" srcId="{E3F6C703-47F8-4635-BF71-819C67A7FB9B}" destId="{45980E78-1BB4-4EE9-82B0-73D9E583A9EC}" srcOrd="1" destOrd="0" presId="urn:microsoft.com/office/officeart/2018/2/layout/IconVerticalSolidList"/>
    <dgm:cxn modelId="{95516649-08C3-4286-8566-B037F10EEEB3}" type="presParOf" srcId="{E3F6C703-47F8-4635-BF71-819C67A7FB9B}" destId="{710F34E2-1C71-468F-A4FF-7EA6830369A1}" srcOrd="2" destOrd="0" presId="urn:microsoft.com/office/officeart/2018/2/layout/IconVerticalSolidList"/>
    <dgm:cxn modelId="{C582750D-5679-48DE-AAE4-7792DBBC2E58}" type="presParOf" srcId="{E3F6C703-47F8-4635-BF71-819C67A7FB9B}" destId="{9C211AF3-B4B3-400A-9FED-C11C4BF80E3C}" srcOrd="3" destOrd="0" presId="urn:microsoft.com/office/officeart/2018/2/layout/IconVerticalSolidList"/>
    <dgm:cxn modelId="{9ED7992B-E825-431C-8ECA-3F5F9E8178EB}" type="presParOf" srcId="{45236F3F-371F-4BB7-A03E-9347064365CB}" destId="{11BE1CAE-5913-4B19-AB87-0A8FB1FA7772}" srcOrd="5" destOrd="0" presId="urn:microsoft.com/office/officeart/2018/2/layout/IconVerticalSolidList"/>
    <dgm:cxn modelId="{C6114BAA-D5E6-46EB-9EFE-C972C27EDE05}" type="presParOf" srcId="{45236F3F-371F-4BB7-A03E-9347064365CB}" destId="{3641072D-F071-42FA-A924-06B68CB75A99}" srcOrd="6" destOrd="0" presId="urn:microsoft.com/office/officeart/2018/2/layout/IconVerticalSolidList"/>
    <dgm:cxn modelId="{3F01F917-31DF-4527-BD85-EB8180140B54}" type="presParOf" srcId="{3641072D-F071-42FA-A924-06B68CB75A99}" destId="{2C8E77CF-0439-40D4-93A6-B8A0521B6376}" srcOrd="0" destOrd="0" presId="urn:microsoft.com/office/officeart/2018/2/layout/IconVerticalSolidList"/>
    <dgm:cxn modelId="{46757CC1-9ACC-467B-AAA1-7D0FD82D1174}" type="presParOf" srcId="{3641072D-F071-42FA-A924-06B68CB75A99}" destId="{75E26FF5-1801-4886-8AC8-9C990267BE23}" srcOrd="1" destOrd="0" presId="urn:microsoft.com/office/officeart/2018/2/layout/IconVerticalSolidList"/>
    <dgm:cxn modelId="{7391A7F6-CD92-4661-B37D-BD50151E497F}" type="presParOf" srcId="{3641072D-F071-42FA-A924-06B68CB75A99}" destId="{11EF9ED9-0D1B-4AB6-8F01-1AD75D22D9AB}" srcOrd="2" destOrd="0" presId="urn:microsoft.com/office/officeart/2018/2/layout/IconVerticalSolidList"/>
    <dgm:cxn modelId="{0467F824-68B3-4BA6-96D4-255FFF7A1082}" type="presParOf" srcId="{3641072D-F071-42FA-A924-06B68CB75A99}" destId="{8A404371-05D7-4DDC-8C2F-B0E46541611E}" srcOrd="3" destOrd="0" presId="urn:microsoft.com/office/officeart/2018/2/layout/IconVerticalSolidList"/>
    <dgm:cxn modelId="{A7621619-C34E-4D48-AD09-EA68591B84C9}" type="presParOf" srcId="{45236F3F-371F-4BB7-A03E-9347064365CB}" destId="{B8B01143-EB18-42CF-A105-3E8D011D9D13}" srcOrd="7" destOrd="0" presId="urn:microsoft.com/office/officeart/2018/2/layout/IconVerticalSolidList"/>
    <dgm:cxn modelId="{E2E23F17-99EA-4CD3-8A4B-1451902CB433}" type="presParOf" srcId="{45236F3F-371F-4BB7-A03E-9347064365CB}" destId="{0E09D38E-DE32-42D0-9337-9C202B5F7568}" srcOrd="8" destOrd="0" presId="urn:microsoft.com/office/officeart/2018/2/layout/IconVerticalSolidList"/>
    <dgm:cxn modelId="{81218640-FB17-44D3-BFAA-71A5772D860C}" type="presParOf" srcId="{0E09D38E-DE32-42D0-9337-9C202B5F7568}" destId="{1436BF56-9EA3-491C-9023-2F81B03A65D2}" srcOrd="0" destOrd="0" presId="urn:microsoft.com/office/officeart/2018/2/layout/IconVerticalSolidList"/>
    <dgm:cxn modelId="{2F609F75-D2B1-4886-AE6E-B8221028029D}" type="presParOf" srcId="{0E09D38E-DE32-42D0-9337-9C202B5F7568}" destId="{FC46E8C6-A4C9-4FBD-9A80-198E26D6D494}" srcOrd="1" destOrd="0" presId="urn:microsoft.com/office/officeart/2018/2/layout/IconVerticalSolidList"/>
    <dgm:cxn modelId="{1A0BF863-9E29-4C2F-8883-183C623506D7}" type="presParOf" srcId="{0E09D38E-DE32-42D0-9337-9C202B5F7568}" destId="{11C4AD6D-AE32-4D30-B47B-F14F8FB1CA50}" srcOrd="2" destOrd="0" presId="urn:microsoft.com/office/officeart/2018/2/layout/IconVerticalSolidList"/>
    <dgm:cxn modelId="{23385EFB-2137-4937-9E1C-1F99B8497E0A}" type="presParOf" srcId="{0E09D38E-DE32-42D0-9337-9C202B5F7568}" destId="{EE800BD8-8F42-4A7B-BF14-935F57F47DD7}" srcOrd="3" destOrd="0" presId="urn:microsoft.com/office/officeart/2018/2/layout/IconVerticalSolidList"/>
    <dgm:cxn modelId="{1FB2B424-1193-42A8-96E3-5C348C8524DE}" type="presParOf" srcId="{45236F3F-371F-4BB7-A03E-9347064365CB}" destId="{0AB91BBD-992F-4880-B99A-BC6B1B71897F}" srcOrd="9" destOrd="0" presId="urn:microsoft.com/office/officeart/2018/2/layout/IconVerticalSolidList"/>
    <dgm:cxn modelId="{D97F10CE-5FA6-4598-AC71-740C61186200}" type="presParOf" srcId="{45236F3F-371F-4BB7-A03E-9347064365CB}" destId="{D980E706-AA8C-4288-A65C-95DB05DD527A}" srcOrd="10" destOrd="0" presId="urn:microsoft.com/office/officeart/2018/2/layout/IconVerticalSolidList"/>
    <dgm:cxn modelId="{F1214CEF-12BC-4B86-A01D-3D8E6F01C014}" type="presParOf" srcId="{D980E706-AA8C-4288-A65C-95DB05DD527A}" destId="{7E7CE3EC-B774-4DC8-B18F-FB612B3F30AE}" srcOrd="0" destOrd="0" presId="urn:microsoft.com/office/officeart/2018/2/layout/IconVerticalSolidList"/>
    <dgm:cxn modelId="{E0F0C1F0-CC17-4380-BC41-A6ED30A4C0E3}" type="presParOf" srcId="{D980E706-AA8C-4288-A65C-95DB05DD527A}" destId="{899F110D-49D9-4267-8A2B-524D3C726295}" srcOrd="1" destOrd="0" presId="urn:microsoft.com/office/officeart/2018/2/layout/IconVerticalSolidList"/>
    <dgm:cxn modelId="{B222CC7D-C563-4F50-A11C-3F96DC44B727}" type="presParOf" srcId="{D980E706-AA8C-4288-A65C-95DB05DD527A}" destId="{BDA2F5FC-E469-4024-99E2-7EE744D6FAF6}" srcOrd="2" destOrd="0" presId="urn:microsoft.com/office/officeart/2018/2/layout/IconVerticalSolidList"/>
    <dgm:cxn modelId="{06E3891B-4D0F-4EE0-9D15-53FAE637D2BE}" type="presParOf" srcId="{D980E706-AA8C-4288-A65C-95DB05DD527A}" destId="{136E4B15-D4CE-4FE6-B59B-8F1927999FFC}" srcOrd="3" destOrd="0" presId="urn:microsoft.com/office/officeart/2018/2/layout/IconVerticalSolidList"/>
    <dgm:cxn modelId="{BEFE2E57-703D-44E2-A42F-223EECEAD8F1}" type="presParOf" srcId="{45236F3F-371F-4BB7-A03E-9347064365CB}" destId="{2D6E9BA8-17AB-4F8B-8066-F5A05F712527}" srcOrd="11" destOrd="0" presId="urn:microsoft.com/office/officeart/2018/2/layout/IconVerticalSolidList"/>
    <dgm:cxn modelId="{8E656287-8800-4DFE-86D1-8B60D92DB66D}" type="presParOf" srcId="{45236F3F-371F-4BB7-A03E-9347064365CB}" destId="{6927219A-96F5-4564-8F8F-0847076EC7E3}" srcOrd="12" destOrd="0" presId="urn:microsoft.com/office/officeart/2018/2/layout/IconVerticalSolidList"/>
    <dgm:cxn modelId="{6AE56829-961E-4D93-9C32-89EEC3E44BF6}" type="presParOf" srcId="{6927219A-96F5-4564-8F8F-0847076EC7E3}" destId="{861E404A-5F92-4A2A-A614-820A69F82AE5}" srcOrd="0" destOrd="0" presId="urn:microsoft.com/office/officeart/2018/2/layout/IconVerticalSolidList"/>
    <dgm:cxn modelId="{76E81730-211D-40B1-8E2F-5264685F10A2}" type="presParOf" srcId="{6927219A-96F5-4564-8F8F-0847076EC7E3}" destId="{AEB5688E-5A8A-405B-A285-3A85474E6F37}" srcOrd="1" destOrd="0" presId="urn:microsoft.com/office/officeart/2018/2/layout/IconVerticalSolidList"/>
    <dgm:cxn modelId="{DCA4FF2F-6CDF-4A0B-8802-6482A48E3425}" type="presParOf" srcId="{6927219A-96F5-4564-8F8F-0847076EC7E3}" destId="{84A42A16-E132-4154-99F8-212633C00FF2}" srcOrd="2" destOrd="0" presId="urn:microsoft.com/office/officeart/2018/2/layout/IconVerticalSolidList"/>
    <dgm:cxn modelId="{9C3875B3-98DF-49B4-BDE1-88DA7450A888}" type="presParOf" srcId="{6927219A-96F5-4564-8F8F-0847076EC7E3}" destId="{9F8DE0BF-47DA-440B-BD2C-4CD660576E38}" srcOrd="3" destOrd="0" presId="urn:microsoft.com/office/officeart/2018/2/layout/IconVerticalSolidList"/>
    <dgm:cxn modelId="{1D89C30B-3598-423D-AF6E-C747F04A42A8}" type="presParOf" srcId="{45236F3F-371F-4BB7-A03E-9347064365CB}" destId="{56D29990-21E2-489D-8E1D-F86EB8A48223}" srcOrd="13" destOrd="0" presId="urn:microsoft.com/office/officeart/2018/2/layout/IconVerticalSolidList"/>
    <dgm:cxn modelId="{47DB6DE4-DD6B-4952-8B4F-3242751CC9DA}" type="presParOf" srcId="{45236F3F-371F-4BB7-A03E-9347064365CB}" destId="{8506B2D9-9676-4FB2-A88A-453C6818BA05}" srcOrd="14" destOrd="0" presId="urn:microsoft.com/office/officeart/2018/2/layout/IconVerticalSolidList"/>
    <dgm:cxn modelId="{C91EC1F7-EB85-474E-8F93-07515AC1B714}" type="presParOf" srcId="{8506B2D9-9676-4FB2-A88A-453C6818BA05}" destId="{340083F4-7D3E-45BA-BB58-28A229FDF432}" srcOrd="0" destOrd="0" presId="urn:microsoft.com/office/officeart/2018/2/layout/IconVerticalSolidList"/>
    <dgm:cxn modelId="{A66F5D38-2FF6-4E71-806B-963612ACC369}" type="presParOf" srcId="{8506B2D9-9676-4FB2-A88A-453C6818BA05}" destId="{E4397411-C9B5-4E83-98E9-204CF31751C9}" srcOrd="1" destOrd="0" presId="urn:microsoft.com/office/officeart/2018/2/layout/IconVerticalSolidList"/>
    <dgm:cxn modelId="{A76B0051-0983-4C70-8EF1-9FA7018BCF30}" type="presParOf" srcId="{8506B2D9-9676-4FB2-A88A-453C6818BA05}" destId="{57BA5C40-AA8D-465A-A9F7-6D5C90DB947D}" srcOrd="2" destOrd="0" presId="urn:microsoft.com/office/officeart/2018/2/layout/IconVerticalSolidList"/>
    <dgm:cxn modelId="{F9874F52-8260-4297-959B-3896F7220AF2}" type="presParOf" srcId="{8506B2D9-9676-4FB2-A88A-453C6818BA05}" destId="{713BF509-47D2-44FA-A8E3-F188553E59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2268B2-5DA2-4FC5-A67D-983E716CAC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8010A9-0791-40BB-A90C-941C88FC064D}">
      <dgm:prSet/>
      <dgm:spPr/>
      <dgm:t>
        <a:bodyPr/>
        <a:lstStyle/>
        <a:p>
          <a:pPr>
            <a:lnSpc>
              <a:spcPct val="100000"/>
            </a:lnSpc>
          </a:pPr>
          <a:r>
            <a:rPr lang="en-US" dirty="0"/>
            <a:t>Deep Fakes are videos or images that replace someone’s likeness with someone else. </a:t>
          </a:r>
        </a:p>
      </dgm:t>
    </dgm:pt>
    <dgm:pt modelId="{DFBF652B-6E00-49CB-A5E2-98BD426418CA}" type="parTrans" cxnId="{7D4BBCE2-7C1E-4782-9045-B57A2755A2E9}">
      <dgm:prSet/>
      <dgm:spPr/>
      <dgm:t>
        <a:bodyPr/>
        <a:lstStyle/>
        <a:p>
          <a:endParaRPr lang="en-US"/>
        </a:p>
      </dgm:t>
    </dgm:pt>
    <dgm:pt modelId="{8CE6489E-1674-480A-B5DB-CC5105DC3469}" type="sibTrans" cxnId="{7D4BBCE2-7C1E-4782-9045-B57A2755A2E9}">
      <dgm:prSet/>
      <dgm:spPr/>
      <dgm:t>
        <a:bodyPr/>
        <a:lstStyle/>
        <a:p>
          <a:endParaRPr lang="en-US"/>
        </a:p>
      </dgm:t>
    </dgm:pt>
    <dgm:pt modelId="{1A26C725-2D73-4F9B-A036-D2D7A61256FF}">
      <dgm:prSet/>
      <dgm:spPr/>
      <dgm:t>
        <a:bodyPr/>
        <a:lstStyle/>
        <a:p>
          <a:pPr>
            <a:lnSpc>
              <a:spcPct val="100000"/>
            </a:lnSpc>
          </a:pPr>
          <a:r>
            <a:rPr lang="en-US" b="0" i="0"/>
            <a:t>It is the next level of fake content creation that takes advantage of artificial intelligence (AI).</a:t>
          </a:r>
          <a:endParaRPr lang="en-US"/>
        </a:p>
      </dgm:t>
    </dgm:pt>
    <dgm:pt modelId="{3EBD41B7-2FE8-4971-B2E6-2B37400A8FD2}" type="parTrans" cxnId="{9ECFB8A8-88C6-406E-B882-9ACD564545EF}">
      <dgm:prSet/>
      <dgm:spPr/>
      <dgm:t>
        <a:bodyPr/>
        <a:lstStyle/>
        <a:p>
          <a:endParaRPr lang="en-US"/>
        </a:p>
      </dgm:t>
    </dgm:pt>
    <dgm:pt modelId="{1A1A1C8E-2174-44A3-9848-16F14ACC8416}" type="sibTrans" cxnId="{9ECFB8A8-88C6-406E-B882-9ACD564545EF}">
      <dgm:prSet/>
      <dgm:spPr/>
      <dgm:t>
        <a:bodyPr/>
        <a:lstStyle/>
        <a:p>
          <a:endParaRPr lang="en-US"/>
        </a:p>
      </dgm:t>
    </dgm:pt>
    <dgm:pt modelId="{ECC368FD-5010-4022-8B16-FFE872A9B385}">
      <dgm:prSet/>
      <dgm:spPr/>
      <dgm:t>
        <a:bodyPr/>
        <a:lstStyle/>
        <a:p>
          <a:pPr>
            <a:lnSpc>
              <a:spcPct val="100000"/>
            </a:lnSpc>
          </a:pPr>
          <a:r>
            <a:rPr lang="en-IN"/>
            <a:t>The phenomenon gained its name from a user of the Reddit platform, who went by the name “deepfakes” – (deep learning + fakes).</a:t>
          </a:r>
          <a:endParaRPr lang="en-US"/>
        </a:p>
      </dgm:t>
    </dgm:pt>
    <dgm:pt modelId="{61081C87-93D9-45F5-A2BC-588FAAF40388}" type="parTrans" cxnId="{4EC94C91-3575-4A7A-91AF-5BD302FD4308}">
      <dgm:prSet/>
      <dgm:spPr/>
      <dgm:t>
        <a:bodyPr/>
        <a:lstStyle/>
        <a:p>
          <a:endParaRPr lang="en-US"/>
        </a:p>
      </dgm:t>
    </dgm:pt>
    <dgm:pt modelId="{8F510717-4BDF-4FA4-AF6C-4192BA3FCF3B}" type="sibTrans" cxnId="{4EC94C91-3575-4A7A-91AF-5BD302FD4308}">
      <dgm:prSet/>
      <dgm:spPr/>
      <dgm:t>
        <a:bodyPr/>
        <a:lstStyle/>
        <a:p>
          <a:endParaRPr lang="en-US"/>
        </a:p>
      </dgm:t>
    </dgm:pt>
    <dgm:pt modelId="{691192D5-AB8D-4427-99F6-3DA29C9FF3DE}" type="pres">
      <dgm:prSet presAssocID="{272268B2-5DA2-4FC5-A67D-983E716CACAB}" presName="root" presStyleCnt="0">
        <dgm:presLayoutVars>
          <dgm:dir/>
          <dgm:resizeHandles val="exact"/>
        </dgm:presLayoutVars>
      </dgm:prSet>
      <dgm:spPr/>
    </dgm:pt>
    <dgm:pt modelId="{1B0C7829-2262-4F21-B7B1-CF0C2258D269}" type="pres">
      <dgm:prSet presAssocID="{8B8010A9-0791-40BB-A90C-941C88FC064D}" presName="compNode" presStyleCnt="0"/>
      <dgm:spPr/>
    </dgm:pt>
    <dgm:pt modelId="{40B5CF39-0936-4D22-BB16-916799946708}" type="pres">
      <dgm:prSet presAssocID="{8B8010A9-0791-40BB-A90C-941C88FC064D}" presName="bgRect" presStyleLbl="bgShp" presStyleIdx="0" presStyleCnt="3"/>
      <dgm:spPr/>
    </dgm:pt>
    <dgm:pt modelId="{EB0C212A-97A7-4AA9-B42B-FBAA066659D8}" type="pres">
      <dgm:prSet presAssocID="{8B8010A9-0791-40BB-A90C-941C88FC06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oker Hat"/>
        </a:ext>
      </dgm:extLst>
    </dgm:pt>
    <dgm:pt modelId="{63A2294C-7808-4333-9EB5-C8F666ADE565}" type="pres">
      <dgm:prSet presAssocID="{8B8010A9-0791-40BB-A90C-941C88FC064D}" presName="spaceRect" presStyleCnt="0"/>
      <dgm:spPr/>
    </dgm:pt>
    <dgm:pt modelId="{44ACCAED-FDF5-41CE-8610-BBC8F553D95B}" type="pres">
      <dgm:prSet presAssocID="{8B8010A9-0791-40BB-A90C-941C88FC064D}" presName="parTx" presStyleLbl="revTx" presStyleIdx="0" presStyleCnt="3">
        <dgm:presLayoutVars>
          <dgm:chMax val="0"/>
          <dgm:chPref val="0"/>
        </dgm:presLayoutVars>
      </dgm:prSet>
      <dgm:spPr/>
    </dgm:pt>
    <dgm:pt modelId="{D271170E-2568-474F-8A7E-ED89089C4954}" type="pres">
      <dgm:prSet presAssocID="{8CE6489E-1674-480A-B5DB-CC5105DC3469}" presName="sibTrans" presStyleCnt="0"/>
      <dgm:spPr/>
    </dgm:pt>
    <dgm:pt modelId="{5A5CB4E8-7D73-4058-B8C4-E515C2F656B0}" type="pres">
      <dgm:prSet presAssocID="{1A26C725-2D73-4F9B-A036-D2D7A61256FF}" presName="compNode" presStyleCnt="0"/>
      <dgm:spPr/>
    </dgm:pt>
    <dgm:pt modelId="{437CDCCE-F75C-4E04-8D6F-D70E4B27162A}" type="pres">
      <dgm:prSet presAssocID="{1A26C725-2D73-4F9B-A036-D2D7A61256FF}" presName="bgRect" presStyleLbl="bgShp" presStyleIdx="1" presStyleCnt="3"/>
      <dgm:spPr/>
    </dgm:pt>
    <dgm:pt modelId="{5DF43485-8BBC-4870-91A1-3F9CEE4A98AC}" type="pres">
      <dgm:prSet presAssocID="{1A26C725-2D73-4F9B-A036-D2D7A61256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00E0FAB-996A-4DCD-800C-63F6029073FD}" type="pres">
      <dgm:prSet presAssocID="{1A26C725-2D73-4F9B-A036-D2D7A61256FF}" presName="spaceRect" presStyleCnt="0"/>
      <dgm:spPr/>
    </dgm:pt>
    <dgm:pt modelId="{E9DE4C84-9896-4E6F-8CDB-DEF5D0C0D353}" type="pres">
      <dgm:prSet presAssocID="{1A26C725-2D73-4F9B-A036-D2D7A61256FF}" presName="parTx" presStyleLbl="revTx" presStyleIdx="1" presStyleCnt="3">
        <dgm:presLayoutVars>
          <dgm:chMax val="0"/>
          <dgm:chPref val="0"/>
        </dgm:presLayoutVars>
      </dgm:prSet>
      <dgm:spPr/>
    </dgm:pt>
    <dgm:pt modelId="{2A483E60-AC38-4EC0-927A-61A79D995A5A}" type="pres">
      <dgm:prSet presAssocID="{1A1A1C8E-2174-44A3-9848-16F14ACC8416}" presName="sibTrans" presStyleCnt="0"/>
      <dgm:spPr/>
    </dgm:pt>
    <dgm:pt modelId="{8C899FBD-C0D8-4249-980A-F5CC2AFC9B5A}" type="pres">
      <dgm:prSet presAssocID="{ECC368FD-5010-4022-8B16-FFE872A9B385}" presName="compNode" presStyleCnt="0"/>
      <dgm:spPr/>
    </dgm:pt>
    <dgm:pt modelId="{FBE54D54-B2CE-433B-B455-A3A4DFCAEE45}" type="pres">
      <dgm:prSet presAssocID="{ECC368FD-5010-4022-8B16-FFE872A9B385}" presName="bgRect" presStyleLbl="bgShp" presStyleIdx="2" presStyleCnt="3"/>
      <dgm:spPr/>
    </dgm:pt>
    <dgm:pt modelId="{7135336F-31A9-40F2-A718-AF11EB406393}" type="pres">
      <dgm:prSet presAssocID="{ECC368FD-5010-4022-8B16-FFE872A9B3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A9771EB6-C25A-4BD6-A2BA-638217589276}" type="pres">
      <dgm:prSet presAssocID="{ECC368FD-5010-4022-8B16-FFE872A9B385}" presName="spaceRect" presStyleCnt="0"/>
      <dgm:spPr/>
    </dgm:pt>
    <dgm:pt modelId="{92B233E6-64AC-4174-95DF-E3DFD33BE9FC}" type="pres">
      <dgm:prSet presAssocID="{ECC368FD-5010-4022-8B16-FFE872A9B385}" presName="parTx" presStyleLbl="revTx" presStyleIdx="2" presStyleCnt="3">
        <dgm:presLayoutVars>
          <dgm:chMax val="0"/>
          <dgm:chPref val="0"/>
        </dgm:presLayoutVars>
      </dgm:prSet>
      <dgm:spPr/>
    </dgm:pt>
  </dgm:ptLst>
  <dgm:cxnLst>
    <dgm:cxn modelId="{B38EC809-B843-4FE0-9862-AAC981ACE8A3}" type="presOf" srcId="{8B8010A9-0791-40BB-A90C-941C88FC064D}" destId="{44ACCAED-FDF5-41CE-8610-BBC8F553D95B}" srcOrd="0" destOrd="0" presId="urn:microsoft.com/office/officeart/2018/2/layout/IconVerticalSolidList"/>
    <dgm:cxn modelId="{8FE5710D-61EE-4745-88BD-08B87FBF41A5}" type="presOf" srcId="{272268B2-5DA2-4FC5-A67D-983E716CACAB}" destId="{691192D5-AB8D-4427-99F6-3DA29C9FF3DE}" srcOrd="0" destOrd="0" presId="urn:microsoft.com/office/officeart/2018/2/layout/IconVerticalSolidList"/>
    <dgm:cxn modelId="{BF80B86C-1B27-4A42-B590-8C60342F5521}" type="presOf" srcId="{ECC368FD-5010-4022-8B16-FFE872A9B385}" destId="{92B233E6-64AC-4174-95DF-E3DFD33BE9FC}" srcOrd="0" destOrd="0" presId="urn:microsoft.com/office/officeart/2018/2/layout/IconVerticalSolidList"/>
    <dgm:cxn modelId="{4EC94C91-3575-4A7A-91AF-5BD302FD4308}" srcId="{272268B2-5DA2-4FC5-A67D-983E716CACAB}" destId="{ECC368FD-5010-4022-8B16-FFE872A9B385}" srcOrd="2" destOrd="0" parTransId="{61081C87-93D9-45F5-A2BC-588FAAF40388}" sibTransId="{8F510717-4BDF-4FA4-AF6C-4192BA3FCF3B}"/>
    <dgm:cxn modelId="{58317A92-25B7-49B3-93B8-AA44BDA2B35A}" type="presOf" srcId="{1A26C725-2D73-4F9B-A036-D2D7A61256FF}" destId="{E9DE4C84-9896-4E6F-8CDB-DEF5D0C0D353}" srcOrd="0" destOrd="0" presId="urn:microsoft.com/office/officeart/2018/2/layout/IconVerticalSolidList"/>
    <dgm:cxn modelId="{9ECFB8A8-88C6-406E-B882-9ACD564545EF}" srcId="{272268B2-5DA2-4FC5-A67D-983E716CACAB}" destId="{1A26C725-2D73-4F9B-A036-D2D7A61256FF}" srcOrd="1" destOrd="0" parTransId="{3EBD41B7-2FE8-4971-B2E6-2B37400A8FD2}" sibTransId="{1A1A1C8E-2174-44A3-9848-16F14ACC8416}"/>
    <dgm:cxn modelId="{7D4BBCE2-7C1E-4782-9045-B57A2755A2E9}" srcId="{272268B2-5DA2-4FC5-A67D-983E716CACAB}" destId="{8B8010A9-0791-40BB-A90C-941C88FC064D}" srcOrd="0" destOrd="0" parTransId="{DFBF652B-6E00-49CB-A5E2-98BD426418CA}" sibTransId="{8CE6489E-1674-480A-B5DB-CC5105DC3469}"/>
    <dgm:cxn modelId="{BDB59ED3-7A82-4F80-AD06-425A5C584919}" type="presParOf" srcId="{691192D5-AB8D-4427-99F6-3DA29C9FF3DE}" destId="{1B0C7829-2262-4F21-B7B1-CF0C2258D269}" srcOrd="0" destOrd="0" presId="urn:microsoft.com/office/officeart/2018/2/layout/IconVerticalSolidList"/>
    <dgm:cxn modelId="{07DF35EE-3F00-4D57-AA2B-135E9E974348}" type="presParOf" srcId="{1B0C7829-2262-4F21-B7B1-CF0C2258D269}" destId="{40B5CF39-0936-4D22-BB16-916799946708}" srcOrd="0" destOrd="0" presId="urn:microsoft.com/office/officeart/2018/2/layout/IconVerticalSolidList"/>
    <dgm:cxn modelId="{B531522F-8AE1-451C-A046-FD35A436E6BF}" type="presParOf" srcId="{1B0C7829-2262-4F21-B7B1-CF0C2258D269}" destId="{EB0C212A-97A7-4AA9-B42B-FBAA066659D8}" srcOrd="1" destOrd="0" presId="urn:microsoft.com/office/officeart/2018/2/layout/IconVerticalSolidList"/>
    <dgm:cxn modelId="{4169A735-E608-407F-BA9D-D22A6574E8DA}" type="presParOf" srcId="{1B0C7829-2262-4F21-B7B1-CF0C2258D269}" destId="{63A2294C-7808-4333-9EB5-C8F666ADE565}" srcOrd="2" destOrd="0" presId="urn:microsoft.com/office/officeart/2018/2/layout/IconVerticalSolidList"/>
    <dgm:cxn modelId="{9ABA5552-208E-41AC-9BED-FF9EDFC8C3C8}" type="presParOf" srcId="{1B0C7829-2262-4F21-B7B1-CF0C2258D269}" destId="{44ACCAED-FDF5-41CE-8610-BBC8F553D95B}" srcOrd="3" destOrd="0" presId="urn:microsoft.com/office/officeart/2018/2/layout/IconVerticalSolidList"/>
    <dgm:cxn modelId="{2FF80056-609C-451B-A245-E7825535A13F}" type="presParOf" srcId="{691192D5-AB8D-4427-99F6-3DA29C9FF3DE}" destId="{D271170E-2568-474F-8A7E-ED89089C4954}" srcOrd="1" destOrd="0" presId="urn:microsoft.com/office/officeart/2018/2/layout/IconVerticalSolidList"/>
    <dgm:cxn modelId="{AA9E171C-4A43-41AC-8184-FC10A3B1E7B8}" type="presParOf" srcId="{691192D5-AB8D-4427-99F6-3DA29C9FF3DE}" destId="{5A5CB4E8-7D73-4058-B8C4-E515C2F656B0}" srcOrd="2" destOrd="0" presId="urn:microsoft.com/office/officeart/2018/2/layout/IconVerticalSolidList"/>
    <dgm:cxn modelId="{4DA452AF-35C7-47FD-BC84-12B848584D9A}" type="presParOf" srcId="{5A5CB4E8-7D73-4058-B8C4-E515C2F656B0}" destId="{437CDCCE-F75C-4E04-8D6F-D70E4B27162A}" srcOrd="0" destOrd="0" presId="urn:microsoft.com/office/officeart/2018/2/layout/IconVerticalSolidList"/>
    <dgm:cxn modelId="{59A6AFA7-386D-47BE-898C-ECC6EA665FD5}" type="presParOf" srcId="{5A5CB4E8-7D73-4058-B8C4-E515C2F656B0}" destId="{5DF43485-8BBC-4870-91A1-3F9CEE4A98AC}" srcOrd="1" destOrd="0" presId="urn:microsoft.com/office/officeart/2018/2/layout/IconVerticalSolidList"/>
    <dgm:cxn modelId="{FF0F7476-E894-4FFF-A9A8-B9DBA5A32949}" type="presParOf" srcId="{5A5CB4E8-7D73-4058-B8C4-E515C2F656B0}" destId="{600E0FAB-996A-4DCD-800C-63F6029073FD}" srcOrd="2" destOrd="0" presId="urn:microsoft.com/office/officeart/2018/2/layout/IconVerticalSolidList"/>
    <dgm:cxn modelId="{1AAF3039-383C-4256-A185-EAFB361F3DD9}" type="presParOf" srcId="{5A5CB4E8-7D73-4058-B8C4-E515C2F656B0}" destId="{E9DE4C84-9896-4E6F-8CDB-DEF5D0C0D353}" srcOrd="3" destOrd="0" presId="urn:microsoft.com/office/officeart/2018/2/layout/IconVerticalSolidList"/>
    <dgm:cxn modelId="{D0732105-715C-4017-ABBD-781ACFD52B61}" type="presParOf" srcId="{691192D5-AB8D-4427-99F6-3DA29C9FF3DE}" destId="{2A483E60-AC38-4EC0-927A-61A79D995A5A}" srcOrd="3" destOrd="0" presId="urn:microsoft.com/office/officeart/2018/2/layout/IconVerticalSolidList"/>
    <dgm:cxn modelId="{FF62F817-5716-4536-B160-D0EF6740ADC8}" type="presParOf" srcId="{691192D5-AB8D-4427-99F6-3DA29C9FF3DE}" destId="{8C899FBD-C0D8-4249-980A-F5CC2AFC9B5A}" srcOrd="4" destOrd="0" presId="urn:microsoft.com/office/officeart/2018/2/layout/IconVerticalSolidList"/>
    <dgm:cxn modelId="{808F439F-EA1C-4507-B77F-41BB4DCC7AC1}" type="presParOf" srcId="{8C899FBD-C0D8-4249-980A-F5CC2AFC9B5A}" destId="{FBE54D54-B2CE-433B-B455-A3A4DFCAEE45}" srcOrd="0" destOrd="0" presId="urn:microsoft.com/office/officeart/2018/2/layout/IconVerticalSolidList"/>
    <dgm:cxn modelId="{197C4816-06BB-4DC2-82DB-DB6AA0F63657}" type="presParOf" srcId="{8C899FBD-C0D8-4249-980A-F5CC2AFC9B5A}" destId="{7135336F-31A9-40F2-A718-AF11EB406393}" srcOrd="1" destOrd="0" presId="urn:microsoft.com/office/officeart/2018/2/layout/IconVerticalSolidList"/>
    <dgm:cxn modelId="{90D497ED-0580-470B-8154-B0A3B13BD276}" type="presParOf" srcId="{8C899FBD-C0D8-4249-980A-F5CC2AFC9B5A}" destId="{A9771EB6-C25A-4BD6-A2BA-638217589276}" srcOrd="2" destOrd="0" presId="urn:microsoft.com/office/officeart/2018/2/layout/IconVerticalSolidList"/>
    <dgm:cxn modelId="{CC4E7F21-8737-4E9C-AC76-DFCBCC3A4814}" type="presParOf" srcId="{8C899FBD-C0D8-4249-980A-F5CC2AFC9B5A}" destId="{92B233E6-64AC-4174-95DF-E3DFD33BE9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53E1D4-3121-425D-B59A-4278BE20E060}"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5A0DB428-641D-4296-B8E4-BF37BB197391}">
      <dgm:prSet/>
      <dgm:spPr/>
      <dgm:t>
        <a:bodyPr/>
        <a:lstStyle/>
        <a:p>
          <a:r>
            <a:rPr lang="en-US" b="0" i="0" baseline="0"/>
            <a:t>Once the model is trained, a deepfake may be created. Starting from a video, frames are extracted, and all faces are aligned. Each frame is then converted using the trained neural network. The final step is to merge the converted face back to the original frame.</a:t>
          </a:r>
          <a:endParaRPr lang="en-US"/>
        </a:p>
      </dgm:t>
    </dgm:pt>
    <dgm:pt modelId="{D87B6800-2E19-4D4E-8F42-FC31AC50A03A}" type="parTrans" cxnId="{43BC9329-66E7-4CD7-AD6B-23EE3870CBA8}">
      <dgm:prSet/>
      <dgm:spPr/>
      <dgm:t>
        <a:bodyPr/>
        <a:lstStyle/>
        <a:p>
          <a:endParaRPr lang="en-US"/>
        </a:p>
      </dgm:t>
    </dgm:pt>
    <dgm:pt modelId="{ACF54C13-866A-4B55-B88C-AEA7012B9C13}" type="sibTrans" cxnId="{43BC9329-66E7-4CD7-AD6B-23EE3870CBA8}">
      <dgm:prSet/>
      <dgm:spPr/>
      <dgm:t>
        <a:bodyPr/>
        <a:lstStyle/>
        <a:p>
          <a:endParaRPr lang="en-US"/>
        </a:p>
      </dgm:t>
    </dgm:pt>
    <dgm:pt modelId="{2FA4DAC8-164C-4725-8821-05558F8E7E96}">
      <dgm:prSet/>
      <dgm:spPr/>
      <dgm:t>
        <a:bodyPr/>
        <a:lstStyle/>
        <a:p>
          <a:r>
            <a:rPr lang="en-US" b="0" i="0" baseline="0"/>
            <a:t>The creation stage is the only one which does not make use of any machine learning algorithms. The process is to stich a face back onto an image is hard-coded and thus lacks the ability to detect mistakes.</a:t>
          </a:r>
          <a:endParaRPr lang="en-US"/>
        </a:p>
      </dgm:t>
    </dgm:pt>
    <dgm:pt modelId="{6814FC5A-24EC-4DB9-89CA-1C4713977C4D}" type="parTrans" cxnId="{EFA3AE40-4B4D-4888-B6DD-1B020DBEB854}">
      <dgm:prSet/>
      <dgm:spPr/>
      <dgm:t>
        <a:bodyPr/>
        <a:lstStyle/>
        <a:p>
          <a:endParaRPr lang="en-US"/>
        </a:p>
      </dgm:t>
    </dgm:pt>
    <dgm:pt modelId="{4A863951-D345-477A-846F-55AE79C7F92A}" type="sibTrans" cxnId="{EFA3AE40-4B4D-4888-B6DD-1B020DBEB854}">
      <dgm:prSet/>
      <dgm:spPr/>
      <dgm:t>
        <a:bodyPr/>
        <a:lstStyle/>
        <a:p>
          <a:endParaRPr lang="en-US"/>
        </a:p>
      </dgm:t>
    </dgm:pt>
    <dgm:pt modelId="{879619D4-CD07-4689-A0E4-951822F921B2}">
      <dgm:prSet/>
      <dgm:spPr/>
      <dgm:t>
        <a:bodyPr/>
        <a:lstStyle/>
        <a:p>
          <a:r>
            <a:rPr lang="en-US" b="0" i="0" baseline="0"/>
            <a:t>Each frame is also processed independitly which means there is no temporal correlation. A temporal correlation function is a function that gives the statistical correlation between random variable, contingent on the temporal (time) distance between those variables. The lack of this correlation results in the final video having some flickering. </a:t>
          </a:r>
          <a:endParaRPr lang="en-US"/>
        </a:p>
      </dgm:t>
    </dgm:pt>
    <dgm:pt modelId="{1C7C7BB3-E7FC-4C0E-88C5-6BDA2B738A3D}" type="parTrans" cxnId="{371F82FF-1A9A-4644-B4FB-F4C1AAE3F5CA}">
      <dgm:prSet/>
      <dgm:spPr/>
      <dgm:t>
        <a:bodyPr/>
        <a:lstStyle/>
        <a:p>
          <a:endParaRPr lang="en-US"/>
        </a:p>
      </dgm:t>
    </dgm:pt>
    <dgm:pt modelId="{C16F10C8-5633-4D16-8E24-85E385A393DC}" type="sibTrans" cxnId="{371F82FF-1A9A-4644-B4FB-F4C1AAE3F5CA}">
      <dgm:prSet/>
      <dgm:spPr/>
      <dgm:t>
        <a:bodyPr/>
        <a:lstStyle/>
        <a:p>
          <a:endParaRPr lang="en-US"/>
        </a:p>
      </dgm:t>
    </dgm:pt>
    <dgm:pt modelId="{8C0BB21F-049D-4FCE-BE5D-DFEAE506DD30}" type="pres">
      <dgm:prSet presAssocID="{DA53E1D4-3121-425D-B59A-4278BE20E060}" presName="vert0" presStyleCnt="0">
        <dgm:presLayoutVars>
          <dgm:dir/>
          <dgm:animOne val="branch"/>
          <dgm:animLvl val="lvl"/>
        </dgm:presLayoutVars>
      </dgm:prSet>
      <dgm:spPr/>
    </dgm:pt>
    <dgm:pt modelId="{9C0096A7-2BAE-46B3-AB74-2D43B301F051}" type="pres">
      <dgm:prSet presAssocID="{5A0DB428-641D-4296-B8E4-BF37BB197391}" presName="thickLine" presStyleLbl="alignNode1" presStyleIdx="0" presStyleCnt="3"/>
      <dgm:spPr/>
    </dgm:pt>
    <dgm:pt modelId="{B76E9489-0746-45A0-8F43-A9B5B4CBD946}" type="pres">
      <dgm:prSet presAssocID="{5A0DB428-641D-4296-B8E4-BF37BB197391}" presName="horz1" presStyleCnt="0"/>
      <dgm:spPr/>
    </dgm:pt>
    <dgm:pt modelId="{B7AA5867-E8D1-4607-9351-DAD208460AAD}" type="pres">
      <dgm:prSet presAssocID="{5A0DB428-641D-4296-B8E4-BF37BB197391}" presName="tx1" presStyleLbl="revTx" presStyleIdx="0" presStyleCnt="3"/>
      <dgm:spPr/>
    </dgm:pt>
    <dgm:pt modelId="{7854502F-49ED-4E07-927E-B194A58A002A}" type="pres">
      <dgm:prSet presAssocID="{5A0DB428-641D-4296-B8E4-BF37BB197391}" presName="vert1" presStyleCnt="0"/>
      <dgm:spPr/>
    </dgm:pt>
    <dgm:pt modelId="{A6EA2184-888A-40F1-85F2-B226FEFD7D37}" type="pres">
      <dgm:prSet presAssocID="{2FA4DAC8-164C-4725-8821-05558F8E7E96}" presName="thickLine" presStyleLbl="alignNode1" presStyleIdx="1" presStyleCnt="3"/>
      <dgm:spPr/>
    </dgm:pt>
    <dgm:pt modelId="{924DB89B-2774-43AB-8113-29EBA9EAB45D}" type="pres">
      <dgm:prSet presAssocID="{2FA4DAC8-164C-4725-8821-05558F8E7E96}" presName="horz1" presStyleCnt="0"/>
      <dgm:spPr/>
    </dgm:pt>
    <dgm:pt modelId="{2D80AAD0-5690-4B02-BB1E-C8047CAB2B69}" type="pres">
      <dgm:prSet presAssocID="{2FA4DAC8-164C-4725-8821-05558F8E7E96}" presName="tx1" presStyleLbl="revTx" presStyleIdx="1" presStyleCnt="3"/>
      <dgm:spPr/>
    </dgm:pt>
    <dgm:pt modelId="{A19EEBF0-D320-4356-B6FA-0BD45E82EC32}" type="pres">
      <dgm:prSet presAssocID="{2FA4DAC8-164C-4725-8821-05558F8E7E96}" presName="vert1" presStyleCnt="0"/>
      <dgm:spPr/>
    </dgm:pt>
    <dgm:pt modelId="{9C305FB8-6DBC-4CB3-9235-B4D465F01A55}" type="pres">
      <dgm:prSet presAssocID="{879619D4-CD07-4689-A0E4-951822F921B2}" presName="thickLine" presStyleLbl="alignNode1" presStyleIdx="2" presStyleCnt="3"/>
      <dgm:spPr/>
    </dgm:pt>
    <dgm:pt modelId="{D0300E10-56A0-4317-9322-433D4D83FD26}" type="pres">
      <dgm:prSet presAssocID="{879619D4-CD07-4689-A0E4-951822F921B2}" presName="horz1" presStyleCnt="0"/>
      <dgm:spPr/>
    </dgm:pt>
    <dgm:pt modelId="{86A9CDA8-EA58-426F-9B69-CC340345C0D0}" type="pres">
      <dgm:prSet presAssocID="{879619D4-CD07-4689-A0E4-951822F921B2}" presName="tx1" presStyleLbl="revTx" presStyleIdx="2" presStyleCnt="3"/>
      <dgm:spPr/>
    </dgm:pt>
    <dgm:pt modelId="{36CC2FB4-A9F1-4B30-9E8D-19E92537706B}" type="pres">
      <dgm:prSet presAssocID="{879619D4-CD07-4689-A0E4-951822F921B2}" presName="vert1" presStyleCnt="0"/>
      <dgm:spPr/>
    </dgm:pt>
  </dgm:ptLst>
  <dgm:cxnLst>
    <dgm:cxn modelId="{BBF9B100-2133-4EA7-BD1D-9E4CCB49BAF7}" type="presOf" srcId="{2FA4DAC8-164C-4725-8821-05558F8E7E96}" destId="{2D80AAD0-5690-4B02-BB1E-C8047CAB2B69}" srcOrd="0" destOrd="0" presId="urn:microsoft.com/office/officeart/2008/layout/LinedList"/>
    <dgm:cxn modelId="{43BC9329-66E7-4CD7-AD6B-23EE3870CBA8}" srcId="{DA53E1D4-3121-425D-B59A-4278BE20E060}" destId="{5A0DB428-641D-4296-B8E4-BF37BB197391}" srcOrd="0" destOrd="0" parTransId="{D87B6800-2E19-4D4E-8F42-FC31AC50A03A}" sibTransId="{ACF54C13-866A-4B55-B88C-AEA7012B9C13}"/>
    <dgm:cxn modelId="{6562C03E-AE5D-4FF0-BC49-01CC7A9BB23D}" type="presOf" srcId="{DA53E1D4-3121-425D-B59A-4278BE20E060}" destId="{8C0BB21F-049D-4FCE-BE5D-DFEAE506DD30}" srcOrd="0" destOrd="0" presId="urn:microsoft.com/office/officeart/2008/layout/LinedList"/>
    <dgm:cxn modelId="{EFA3AE40-4B4D-4888-B6DD-1B020DBEB854}" srcId="{DA53E1D4-3121-425D-B59A-4278BE20E060}" destId="{2FA4DAC8-164C-4725-8821-05558F8E7E96}" srcOrd="1" destOrd="0" parTransId="{6814FC5A-24EC-4DB9-89CA-1C4713977C4D}" sibTransId="{4A863951-D345-477A-846F-55AE79C7F92A}"/>
    <dgm:cxn modelId="{30DE4F6C-9952-4C43-ADED-D90C36BD54C7}" type="presOf" srcId="{5A0DB428-641D-4296-B8E4-BF37BB197391}" destId="{B7AA5867-E8D1-4607-9351-DAD208460AAD}" srcOrd="0" destOrd="0" presId="urn:microsoft.com/office/officeart/2008/layout/LinedList"/>
    <dgm:cxn modelId="{D8A06BB6-BC1A-404C-8179-D84660E1F963}" type="presOf" srcId="{879619D4-CD07-4689-A0E4-951822F921B2}" destId="{86A9CDA8-EA58-426F-9B69-CC340345C0D0}" srcOrd="0" destOrd="0" presId="urn:microsoft.com/office/officeart/2008/layout/LinedList"/>
    <dgm:cxn modelId="{371F82FF-1A9A-4644-B4FB-F4C1AAE3F5CA}" srcId="{DA53E1D4-3121-425D-B59A-4278BE20E060}" destId="{879619D4-CD07-4689-A0E4-951822F921B2}" srcOrd="2" destOrd="0" parTransId="{1C7C7BB3-E7FC-4C0E-88C5-6BDA2B738A3D}" sibTransId="{C16F10C8-5633-4D16-8E24-85E385A393DC}"/>
    <dgm:cxn modelId="{4D465F4D-51D4-4455-B126-7E10F69D1F94}" type="presParOf" srcId="{8C0BB21F-049D-4FCE-BE5D-DFEAE506DD30}" destId="{9C0096A7-2BAE-46B3-AB74-2D43B301F051}" srcOrd="0" destOrd="0" presId="urn:microsoft.com/office/officeart/2008/layout/LinedList"/>
    <dgm:cxn modelId="{CEE11F21-CB10-42CF-A7E0-4358C52DFE17}" type="presParOf" srcId="{8C0BB21F-049D-4FCE-BE5D-DFEAE506DD30}" destId="{B76E9489-0746-45A0-8F43-A9B5B4CBD946}" srcOrd="1" destOrd="0" presId="urn:microsoft.com/office/officeart/2008/layout/LinedList"/>
    <dgm:cxn modelId="{C2C3A6A0-CB60-4E0B-84BB-94C266B32CAA}" type="presParOf" srcId="{B76E9489-0746-45A0-8F43-A9B5B4CBD946}" destId="{B7AA5867-E8D1-4607-9351-DAD208460AAD}" srcOrd="0" destOrd="0" presId="urn:microsoft.com/office/officeart/2008/layout/LinedList"/>
    <dgm:cxn modelId="{7CCF8933-B6B3-4285-A217-E68B72905A2E}" type="presParOf" srcId="{B76E9489-0746-45A0-8F43-A9B5B4CBD946}" destId="{7854502F-49ED-4E07-927E-B194A58A002A}" srcOrd="1" destOrd="0" presId="urn:microsoft.com/office/officeart/2008/layout/LinedList"/>
    <dgm:cxn modelId="{00316710-A7F7-4919-A20E-1A8C5F0CC016}" type="presParOf" srcId="{8C0BB21F-049D-4FCE-BE5D-DFEAE506DD30}" destId="{A6EA2184-888A-40F1-85F2-B226FEFD7D37}" srcOrd="2" destOrd="0" presId="urn:microsoft.com/office/officeart/2008/layout/LinedList"/>
    <dgm:cxn modelId="{D69D2785-DB85-440E-99F7-C3B53A91A5BA}" type="presParOf" srcId="{8C0BB21F-049D-4FCE-BE5D-DFEAE506DD30}" destId="{924DB89B-2774-43AB-8113-29EBA9EAB45D}" srcOrd="3" destOrd="0" presId="urn:microsoft.com/office/officeart/2008/layout/LinedList"/>
    <dgm:cxn modelId="{09146855-F8CF-42B0-B0FA-54234FBB0014}" type="presParOf" srcId="{924DB89B-2774-43AB-8113-29EBA9EAB45D}" destId="{2D80AAD0-5690-4B02-BB1E-C8047CAB2B69}" srcOrd="0" destOrd="0" presId="urn:microsoft.com/office/officeart/2008/layout/LinedList"/>
    <dgm:cxn modelId="{A39727CE-6089-4F97-B101-5E6B5FFDCC73}" type="presParOf" srcId="{924DB89B-2774-43AB-8113-29EBA9EAB45D}" destId="{A19EEBF0-D320-4356-B6FA-0BD45E82EC32}" srcOrd="1" destOrd="0" presId="urn:microsoft.com/office/officeart/2008/layout/LinedList"/>
    <dgm:cxn modelId="{A1BCCA39-4E39-4DDC-9A43-CF91ACACDEED}" type="presParOf" srcId="{8C0BB21F-049D-4FCE-BE5D-DFEAE506DD30}" destId="{9C305FB8-6DBC-4CB3-9235-B4D465F01A55}" srcOrd="4" destOrd="0" presId="urn:microsoft.com/office/officeart/2008/layout/LinedList"/>
    <dgm:cxn modelId="{FF9770B9-90CA-4DFC-B415-4D93EF59E960}" type="presParOf" srcId="{8C0BB21F-049D-4FCE-BE5D-DFEAE506DD30}" destId="{D0300E10-56A0-4317-9322-433D4D83FD26}" srcOrd="5" destOrd="0" presId="urn:microsoft.com/office/officeart/2008/layout/LinedList"/>
    <dgm:cxn modelId="{034A2FD3-A2B8-4E40-816F-02EDB641E8AD}" type="presParOf" srcId="{D0300E10-56A0-4317-9322-433D4D83FD26}" destId="{86A9CDA8-EA58-426F-9B69-CC340345C0D0}" srcOrd="0" destOrd="0" presId="urn:microsoft.com/office/officeart/2008/layout/LinedList"/>
    <dgm:cxn modelId="{E10BBFD6-C702-4D83-858E-74EFA94002AF}" type="presParOf" srcId="{D0300E10-56A0-4317-9322-433D4D83FD26}" destId="{36CC2FB4-A9F1-4B30-9E8D-19E92537706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BA3BD-1F84-488F-9FB1-3D08C1B5A822}">
      <dsp:nvSpPr>
        <dsp:cNvPr id="0" name=""/>
        <dsp:cNvSpPr/>
      </dsp:nvSpPr>
      <dsp:spPr>
        <a:xfrm>
          <a:off x="0" y="651"/>
          <a:ext cx="11094720" cy="546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A99F8-0721-47BA-8220-BA68F1054853}">
      <dsp:nvSpPr>
        <dsp:cNvPr id="0" name=""/>
        <dsp:cNvSpPr/>
      </dsp:nvSpPr>
      <dsp:spPr>
        <a:xfrm>
          <a:off x="165450" y="123713"/>
          <a:ext cx="300818" cy="300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7BE99E-3D52-4B32-A470-DAFB6BBEC56F}">
      <dsp:nvSpPr>
        <dsp:cNvPr id="0" name=""/>
        <dsp:cNvSpPr/>
      </dsp:nvSpPr>
      <dsp:spPr>
        <a:xfrm>
          <a:off x="631719" y="651"/>
          <a:ext cx="10463000" cy="54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85" tIns="57885" rIns="57885" bIns="57885" numCol="1" spcCol="1270" anchor="ctr" anchorCtr="0">
          <a:noAutofit/>
        </a:bodyPr>
        <a:lstStyle/>
        <a:p>
          <a:pPr marL="0" lvl="0" indent="0" algn="l" defTabSz="666750">
            <a:lnSpc>
              <a:spcPct val="90000"/>
            </a:lnSpc>
            <a:spcBef>
              <a:spcPct val="0"/>
            </a:spcBef>
            <a:spcAft>
              <a:spcPct val="35000"/>
            </a:spcAft>
            <a:buNone/>
          </a:pPr>
          <a:r>
            <a:rPr lang="en-US" sz="1500" b="1" kern="1200"/>
            <a:t>Image Generation: </a:t>
          </a:r>
          <a:r>
            <a:rPr lang="en-US" sz="1500" kern="1200"/>
            <a:t>GANs can create realistic-looking images, even of objects or scenes that don't exist in the real world.</a:t>
          </a:r>
        </a:p>
      </dsp:txBody>
      <dsp:txXfrm>
        <a:off x="631719" y="651"/>
        <a:ext cx="10463000" cy="546943"/>
      </dsp:txXfrm>
    </dsp:sp>
    <dsp:sp modelId="{23FC6D1C-6B3E-4B44-92D0-176CEDF93D55}">
      <dsp:nvSpPr>
        <dsp:cNvPr id="0" name=""/>
        <dsp:cNvSpPr/>
      </dsp:nvSpPr>
      <dsp:spPr>
        <a:xfrm>
          <a:off x="0" y="684330"/>
          <a:ext cx="11094720" cy="546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E7D912-DBEE-4A79-93A5-95D6EFCC5A5D}">
      <dsp:nvSpPr>
        <dsp:cNvPr id="0" name=""/>
        <dsp:cNvSpPr/>
      </dsp:nvSpPr>
      <dsp:spPr>
        <a:xfrm>
          <a:off x="165450" y="807392"/>
          <a:ext cx="300818" cy="300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51DA8A-2CF5-4457-A908-A34C45457A54}">
      <dsp:nvSpPr>
        <dsp:cNvPr id="0" name=""/>
        <dsp:cNvSpPr/>
      </dsp:nvSpPr>
      <dsp:spPr>
        <a:xfrm>
          <a:off x="631719" y="684330"/>
          <a:ext cx="10463000" cy="54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85" tIns="57885" rIns="57885" bIns="57885" numCol="1" spcCol="1270" anchor="ctr" anchorCtr="0">
          <a:noAutofit/>
        </a:bodyPr>
        <a:lstStyle/>
        <a:p>
          <a:pPr marL="0" lvl="0" indent="0" algn="l" defTabSz="666750">
            <a:lnSpc>
              <a:spcPct val="90000"/>
            </a:lnSpc>
            <a:spcBef>
              <a:spcPct val="0"/>
            </a:spcBef>
            <a:spcAft>
              <a:spcPct val="35000"/>
            </a:spcAft>
            <a:buNone/>
          </a:pPr>
          <a:r>
            <a:rPr lang="en-US" sz="1500" b="1" kern="1200"/>
            <a:t>Super-Resolution: </a:t>
          </a:r>
          <a:r>
            <a:rPr lang="en-US" sz="1500" kern="1200"/>
            <a:t>They can enhance the resolution and quality of images, making them useful for tasks like upscaling images.</a:t>
          </a:r>
        </a:p>
      </dsp:txBody>
      <dsp:txXfrm>
        <a:off x="631719" y="684330"/>
        <a:ext cx="10463000" cy="546943"/>
      </dsp:txXfrm>
    </dsp:sp>
    <dsp:sp modelId="{0DDD2958-4C7F-4415-8C97-90202EA4E447}">
      <dsp:nvSpPr>
        <dsp:cNvPr id="0" name=""/>
        <dsp:cNvSpPr/>
      </dsp:nvSpPr>
      <dsp:spPr>
        <a:xfrm>
          <a:off x="0" y="1368009"/>
          <a:ext cx="11094720" cy="546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980E78-1BB4-4EE9-82B0-73D9E583A9EC}">
      <dsp:nvSpPr>
        <dsp:cNvPr id="0" name=""/>
        <dsp:cNvSpPr/>
      </dsp:nvSpPr>
      <dsp:spPr>
        <a:xfrm>
          <a:off x="165450" y="1491071"/>
          <a:ext cx="300818" cy="300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211AF3-B4B3-400A-9FED-C11C4BF80E3C}">
      <dsp:nvSpPr>
        <dsp:cNvPr id="0" name=""/>
        <dsp:cNvSpPr/>
      </dsp:nvSpPr>
      <dsp:spPr>
        <a:xfrm>
          <a:off x="631719" y="1368009"/>
          <a:ext cx="10463000" cy="54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85" tIns="57885" rIns="57885" bIns="57885" numCol="1" spcCol="1270" anchor="ctr" anchorCtr="0">
          <a:noAutofit/>
        </a:bodyPr>
        <a:lstStyle/>
        <a:p>
          <a:pPr marL="0" lvl="0" indent="0" algn="l" defTabSz="666750">
            <a:lnSpc>
              <a:spcPct val="90000"/>
            </a:lnSpc>
            <a:spcBef>
              <a:spcPct val="0"/>
            </a:spcBef>
            <a:spcAft>
              <a:spcPct val="35000"/>
            </a:spcAft>
            <a:buNone/>
          </a:pPr>
          <a:r>
            <a:rPr lang="en-US" sz="1500" b="1" kern="1200"/>
            <a:t>Style Transfer: </a:t>
          </a:r>
          <a:r>
            <a:rPr lang="en-US" sz="1500" kern="1200"/>
            <a:t>GANs can be used for artistic style transfer, where the style of one image is applied to another.</a:t>
          </a:r>
        </a:p>
      </dsp:txBody>
      <dsp:txXfrm>
        <a:off x="631719" y="1368009"/>
        <a:ext cx="10463000" cy="546943"/>
      </dsp:txXfrm>
    </dsp:sp>
    <dsp:sp modelId="{2C8E77CF-0439-40D4-93A6-B8A0521B6376}">
      <dsp:nvSpPr>
        <dsp:cNvPr id="0" name=""/>
        <dsp:cNvSpPr/>
      </dsp:nvSpPr>
      <dsp:spPr>
        <a:xfrm>
          <a:off x="0" y="2051688"/>
          <a:ext cx="11094720" cy="546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26FF5-1801-4886-8AC8-9C990267BE23}">
      <dsp:nvSpPr>
        <dsp:cNvPr id="0" name=""/>
        <dsp:cNvSpPr/>
      </dsp:nvSpPr>
      <dsp:spPr>
        <a:xfrm>
          <a:off x="165450" y="2174750"/>
          <a:ext cx="300818" cy="300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404371-05D7-4DDC-8C2F-B0E46541611E}">
      <dsp:nvSpPr>
        <dsp:cNvPr id="0" name=""/>
        <dsp:cNvSpPr/>
      </dsp:nvSpPr>
      <dsp:spPr>
        <a:xfrm>
          <a:off x="631719" y="2051688"/>
          <a:ext cx="10463000" cy="54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85" tIns="57885" rIns="57885" bIns="57885" numCol="1" spcCol="1270" anchor="ctr" anchorCtr="0">
          <a:noAutofit/>
        </a:bodyPr>
        <a:lstStyle/>
        <a:p>
          <a:pPr marL="0" lvl="0" indent="0" algn="l" defTabSz="666750">
            <a:lnSpc>
              <a:spcPct val="90000"/>
            </a:lnSpc>
            <a:spcBef>
              <a:spcPct val="0"/>
            </a:spcBef>
            <a:spcAft>
              <a:spcPct val="35000"/>
            </a:spcAft>
            <a:buNone/>
          </a:pPr>
          <a:r>
            <a:rPr lang="en-US" sz="1500" b="1" kern="1200"/>
            <a:t>Data Augmentation: </a:t>
          </a:r>
          <a:r>
            <a:rPr lang="en-US" sz="1500" kern="1200"/>
            <a:t>GANs can generate additional training data for machine learning models, especially in cases where data is limited.</a:t>
          </a:r>
        </a:p>
      </dsp:txBody>
      <dsp:txXfrm>
        <a:off x="631719" y="2051688"/>
        <a:ext cx="10463000" cy="546943"/>
      </dsp:txXfrm>
    </dsp:sp>
    <dsp:sp modelId="{1436BF56-9EA3-491C-9023-2F81B03A65D2}">
      <dsp:nvSpPr>
        <dsp:cNvPr id="0" name=""/>
        <dsp:cNvSpPr/>
      </dsp:nvSpPr>
      <dsp:spPr>
        <a:xfrm>
          <a:off x="0" y="2735367"/>
          <a:ext cx="11094720" cy="546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6E8C6-A4C9-4FBD-9A80-198E26D6D494}">
      <dsp:nvSpPr>
        <dsp:cNvPr id="0" name=""/>
        <dsp:cNvSpPr/>
      </dsp:nvSpPr>
      <dsp:spPr>
        <a:xfrm>
          <a:off x="165450" y="2858430"/>
          <a:ext cx="300818" cy="300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00BD8-8F42-4A7B-BF14-935F57F47DD7}">
      <dsp:nvSpPr>
        <dsp:cNvPr id="0" name=""/>
        <dsp:cNvSpPr/>
      </dsp:nvSpPr>
      <dsp:spPr>
        <a:xfrm>
          <a:off x="631719" y="2735367"/>
          <a:ext cx="10463000" cy="54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85" tIns="57885" rIns="57885" bIns="57885" numCol="1" spcCol="1270" anchor="ctr" anchorCtr="0">
          <a:noAutofit/>
        </a:bodyPr>
        <a:lstStyle/>
        <a:p>
          <a:pPr marL="0" lvl="0" indent="0" algn="l" defTabSz="666750">
            <a:lnSpc>
              <a:spcPct val="90000"/>
            </a:lnSpc>
            <a:spcBef>
              <a:spcPct val="0"/>
            </a:spcBef>
            <a:spcAft>
              <a:spcPct val="35000"/>
            </a:spcAft>
            <a:buNone/>
          </a:pPr>
          <a:r>
            <a:rPr lang="en-US" sz="1500" b="1" kern="1200" dirty="0"/>
            <a:t>Anomaly Detection: </a:t>
          </a:r>
          <a:r>
            <a:rPr lang="en-US" sz="1500" kern="1200" dirty="0"/>
            <a:t>They can help identify anomalies in datasets by learning the normal patterns and flagging deviations from them.</a:t>
          </a:r>
        </a:p>
      </dsp:txBody>
      <dsp:txXfrm>
        <a:off x="631719" y="2735367"/>
        <a:ext cx="10463000" cy="546943"/>
      </dsp:txXfrm>
    </dsp:sp>
    <dsp:sp modelId="{7E7CE3EC-B774-4DC8-B18F-FB612B3F30AE}">
      <dsp:nvSpPr>
        <dsp:cNvPr id="0" name=""/>
        <dsp:cNvSpPr/>
      </dsp:nvSpPr>
      <dsp:spPr>
        <a:xfrm>
          <a:off x="0" y="3419047"/>
          <a:ext cx="11094720" cy="546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F110D-49D9-4267-8A2B-524D3C726295}">
      <dsp:nvSpPr>
        <dsp:cNvPr id="0" name=""/>
        <dsp:cNvSpPr/>
      </dsp:nvSpPr>
      <dsp:spPr>
        <a:xfrm>
          <a:off x="165450" y="3542109"/>
          <a:ext cx="300818" cy="300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6E4B15-D4CE-4FE6-B59B-8F1927999FFC}">
      <dsp:nvSpPr>
        <dsp:cNvPr id="0" name=""/>
        <dsp:cNvSpPr/>
      </dsp:nvSpPr>
      <dsp:spPr>
        <a:xfrm>
          <a:off x="631719" y="3419047"/>
          <a:ext cx="10463000" cy="54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85" tIns="57885" rIns="57885" bIns="57885" numCol="1" spcCol="1270" anchor="ctr" anchorCtr="0">
          <a:noAutofit/>
        </a:bodyPr>
        <a:lstStyle/>
        <a:p>
          <a:pPr marL="0" lvl="0" indent="0" algn="l" defTabSz="666750">
            <a:lnSpc>
              <a:spcPct val="90000"/>
            </a:lnSpc>
            <a:spcBef>
              <a:spcPct val="0"/>
            </a:spcBef>
            <a:spcAft>
              <a:spcPct val="35000"/>
            </a:spcAft>
            <a:buNone/>
          </a:pPr>
          <a:r>
            <a:rPr lang="en-US" sz="1500" b="1" kern="1200" dirty="0"/>
            <a:t>Face Aging and Morphing: </a:t>
          </a:r>
          <a:r>
            <a:rPr lang="en-US" sz="1500" kern="1200" dirty="0"/>
            <a:t>GANs can be used to age or morph faces in images, which has applications in entertainment and forensics.</a:t>
          </a:r>
        </a:p>
      </dsp:txBody>
      <dsp:txXfrm>
        <a:off x="631719" y="3419047"/>
        <a:ext cx="10463000" cy="546943"/>
      </dsp:txXfrm>
    </dsp:sp>
    <dsp:sp modelId="{861E404A-5F92-4A2A-A614-820A69F82AE5}">
      <dsp:nvSpPr>
        <dsp:cNvPr id="0" name=""/>
        <dsp:cNvSpPr/>
      </dsp:nvSpPr>
      <dsp:spPr>
        <a:xfrm>
          <a:off x="0" y="4102726"/>
          <a:ext cx="11094720" cy="546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B5688E-5A8A-405B-A285-3A85474E6F37}">
      <dsp:nvSpPr>
        <dsp:cNvPr id="0" name=""/>
        <dsp:cNvSpPr/>
      </dsp:nvSpPr>
      <dsp:spPr>
        <a:xfrm>
          <a:off x="165450" y="4225788"/>
          <a:ext cx="300818" cy="30081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8DE0BF-47DA-440B-BD2C-4CD660576E38}">
      <dsp:nvSpPr>
        <dsp:cNvPr id="0" name=""/>
        <dsp:cNvSpPr/>
      </dsp:nvSpPr>
      <dsp:spPr>
        <a:xfrm>
          <a:off x="631719" y="4102726"/>
          <a:ext cx="10463000" cy="54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85" tIns="57885" rIns="57885" bIns="57885" numCol="1" spcCol="1270" anchor="ctr" anchorCtr="0">
          <a:noAutofit/>
        </a:bodyPr>
        <a:lstStyle/>
        <a:p>
          <a:pPr marL="0" lvl="0" indent="0" algn="l" defTabSz="666750">
            <a:lnSpc>
              <a:spcPct val="90000"/>
            </a:lnSpc>
            <a:spcBef>
              <a:spcPct val="0"/>
            </a:spcBef>
            <a:spcAft>
              <a:spcPct val="35000"/>
            </a:spcAft>
            <a:buNone/>
          </a:pPr>
          <a:r>
            <a:rPr lang="en-US" sz="1500" b="1" kern="1200"/>
            <a:t>Drug Discovery: </a:t>
          </a:r>
          <a:r>
            <a:rPr lang="en-US" sz="1500" kern="1200"/>
            <a:t>GANs can be used to generate molecular structures for drug discovery and design.</a:t>
          </a:r>
        </a:p>
      </dsp:txBody>
      <dsp:txXfrm>
        <a:off x="631719" y="4102726"/>
        <a:ext cx="10463000" cy="546943"/>
      </dsp:txXfrm>
    </dsp:sp>
    <dsp:sp modelId="{340083F4-7D3E-45BA-BB58-28A229FDF432}">
      <dsp:nvSpPr>
        <dsp:cNvPr id="0" name=""/>
        <dsp:cNvSpPr/>
      </dsp:nvSpPr>
      <dsp:spPr>
        <a:xfrm>
          <a:off x="0" y="4786405"/>
          <a:ext cx="11094720" cy="5469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97411-C9B5-4E83-98E9-204CF31751C9}">
      <dsp:nvSpPr>
        <dsp:cNvPr id="0" name=""/>
        <dsp:cNvSpPr/>
      </dsp:nvSpPr>
      <dsp:spPr>
        <a:xfrm>
          <a:off x="165450" y="4909467"/>
          <a:ext cx="300818" cy="30081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3BF509-47D2-44FA-A8E3-F188553E59F3}">
      <dsp:nvSpPr>
        <dsp:cNvPr id="0" name=""/>
        <dsp:cNvSpPr/>
      </dsp:nvSpPr>
      <dsp:spPr>
        <a:xfrm>
          <a:off x="631719" y="4786405"/>
          <a:ext cx="10463000" cy="546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885" tIns="57885" rIns="57885" bIns="57885" numCol="1" spcCol="1270" anchor="ctr" anchorCtr="0">
          <a:noAutofit/>
        </a:bodyPr>
        <a:lstStyle/>
        <a:p>
          <a:pPr marL="0" lvl="0" indent="0" algn="l" defTabSz="666750">
            <a:lnSpc>
              <a:spcPct val="90000"/>
            </a:lnSpc>
            <a:spcBef>
              <a:spcPct val="0"/>
            </a:spcBef>
            <a:spcAft>
              <a:spcPct val="35000"/>
            </a:spcAft>
            <a:buNone/>
          </a:pPr>
          <a:r>
            <a:rPr lang="en-US" sz="1500" b="1" kern="1200"/>
            <a:t>Text-to-Image Synthesis: </a:t>
          </a:r>
          <a:r>
            <a:rPr lang="en-US" sz="1500" kern="1200"/>
            <a:t>GANs can convert textual descriptions into corresponding images.</a:t>
          </a:r>
        </a:p>
      </dsp:txBody>
      <dsp:txXfrm>
        <a:off x="631719" y="4786405"/>
        <a:ext cx="10463000" cy="5469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5CF39-0936-4D22-BB16-916799946708}">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0C212A-97A7-4AA9-B42B-FBAA066659D8}">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ACCAED-FDF5-41CE-8610-BBC8F553D95B}">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US" sz="2000" kern="1200" dirty="0"/>
            <a:t>Deep Fakes are videos or images that replace someone’s likeness with someone else. </a:t>
          </a:r>
        </a:p>
      </dsp:txBody>
      <dsp:txXfrm>
        <a:off x="1844034" y="682"/>
        <a:ext cx="4401230" cy="1596566"/>
      </dsp:txXfrm>
    </dsp:sp>
    <dsp:sp modelId="{437CDCCE-F75C-4E04-8D6F-D70E4B27162A}">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43485-8BBC-4870-91A1-3F9CEE4A98AC}">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DE4C84-9896-4E6F-8CDB-DEF5D0C0D353}">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US" sz="2000" b="0" i="0" kern="1200"/>
            <a:t>It is the next level of fake content creation that takes advantage of artificial intelligence (AI).</a:t>
          </a:r>
          <a:endParaRPr lang="en-US" sz="2000" kern="1200"/>
        </a:p>
      </dsp:txBody>
      <dsp:txXfrm>
        <a:off x="1844034" y="1996390"/>
        <a:ext cx="4401230" cy="1596566"/>
      </dsp:txXfrm>
    </dsp:sp>
    <dsp:sp modelId="{FBE54D54-B2CE-433B-B455-A3A4DFCAEE45}">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35336F-31A9-40F2-A718-AF11EB406393}">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B233E6-64AC-4174-95DF-E3DFD33BE9FC}">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IN" sz="2000" kern="1200"/>
            <a:t>The phenomenon gained its name from a user of the Reddit platform, who went by the name “deepfakes” – (deep learning + fakes).</a:t>
          </a:r>
          <a:endParaRPr lang="en-US" sz="2000" kern="1200"/>
        </a:p>
      </dsp:txBody>
      <dsp:txXfrm>
        <a:off x="1844034" y="3992098"/>
        <a:ext cx="4401230" cy="15965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096A7-2BAE-46B3-AB74-2D43B301F051}">
      <dsp:nvSpPr>
        <dsp:cNvPr id="0" name=""/>
        <dsp:cNvSpPr/>
      </dsp:nvSpPr>
      <dsp:spPr>
        <a:xfrm>
          <a:off x="0" y="1943"/>
          <a:ext cx="5278066"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7AA5867-E8D1-4607-9351-DAD208460AAD}">
      <dsp:nvSpPr>
        <dsp:cNvPr id="0" name=""/>
        <dsp:cNvSpPr/>
      </dsp:nvSpPr>
      <dsp:spPr>
        <a:xfrm>
          <a:off x="0" y="1943"/>
          <a:ext cx="5278066" cy="1325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baseline="0"/>
            <a:t>Once the model is trained, a deepfake may be created. Starting from a video, frames are extracted, and all faces are aligned. Each frame is then converted using the trained neural network. The final step is to merge the converted face back to the original frame.</a:t>
          </a:r>
          <a:endParaRPr lang="en-US" sz="1400" kern="1200"/>
        </a:p>
      </dsp:txBody>
      <dsp:txXfrm>
        <a:off x="0" y="1943"/>
        <a:ext cx="5278066" cy="1325232"/>
      </dsp:txXfrm>
    </dsp:sp>
    <dsp:sp modelId="{A6EA2184-888A-40F1-85F2-B226FEFD7D37}">
      <dsp:nvSpPr>
        <dsp:cNvPr id="0" name=""/>
        <dsp:cNvSpPr/>
      </dsp:nvSpPr>
      <dsp:spPr>
        <a:xfrm>
          <a:off x="0" y="1327176"/>
          <a:ext cx="5278066"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D80AAD0-5690-4B02-BB1E-C8047CAB2B69}">
      <dsp:nvSpPr>
        <dsp:cNvPr id="0" name=""/>
        <dsp:cNvSpPr/>
      </dsp:nvSpPr>
      <dsp:spPr>
        <a:xfrm>
          <a:off x="0" y="1327176"/>
          <a:ext cx="5278066" cy="1325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baseline="0"/>
            <a:t>The creation stage is the only one which does not make use of any machine learning algorithms. The process is to stich a face back onto an image is hard-coded and thus lacks the ability to detect mistakes.</a:t>
          </a:r>
          <a:endParaRPr lang="en-US" sz="1400" kern="1200"/>
        </a:p>
      </dsp:txBody>
      <dsp:txXfrm>
        <a:off x="0" y="1327176"/>
        <a:ext cx="5278066" cy="1325232"/>
      </dsp:txXfrm>
    </dsp:sp>
    <dsp:sp modelId="{9C305FB8-6DBC-4CB3-9235-B4D465F01A55}">
      <dsp:nvSpPr>
        <dsp:cNvPr id="0" name=""/>
        <dsp:cNvSpPr/>
      </dsp:nvSpPr>
      <dsp:spPr>
        <a:xfrm>
          <a:off x="0" y="2652408"/>
          <a:ext cx="5278066"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6A9CDA8-EA58-426F-9B69-CC340345C0D0}">
      <dsp:nvSpPr>
        <dsp:cNvPr id="0" name=""/>
        <dsp:cNvSpPr/>
      </dsp:nvSpPr>
      <dsp:spPr>
        <a:xfrm>
          <a:off x="0" y="2652408"/>
          <a:ext cx="5278066" cy="1325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baseline="0"/>
            <a:t>Each frame is also processed independitly which means there is no temporal correlation. A temporal correlation function is a function that gives the statistical correlation between random variable, contingent on the temporal (time) distance between those variables. The lack of this correlation results in the final video having some flickering. </a:t>
          </a:r>
          <a:endParaRPr lang="en-US" sz="1400" kern="1200"/>
        </a:p>
      </dsp:txBody>
      <dsp:txXfrm>
        <a:off x="0" y="2652408"/>
        <a:ext cx="5278066" cy="13252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59408-68B7-4351-80CB-830AF104DCA0}" type="datetimeFigureOut">
              <a:rPr lang="en-IN" smtClean="0"/>
              <a:t>05-10-2023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20351-FB54-4DA7-BE4B-60EA9600ED57}" type="slidenum">
              <a:rPr lang="en-IN" smtClean="0"/>
              <a:t>‹#›</a:t>
            </a:fld>
            <a:endParaRPr lang="en-IN"/>
          </a:p>
        </p:txBody>
      </p:sp>
    </p:spTree>
    <p:extLst>
      <p:ext uri="{BB962C8B-B14F-4D97-AF65-F5344CB8AC3E}">
        <p14:creationId xmlns:p14="http://schemas.microsoft.com/office/powerpoint/2010/main" val="539493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EB620351-FB54-4DA7-BE4B-60EA9600ED57}" type="slidenum">
              <a:rPr lang="en-IN" smtClean="0"/>
              <a:t>4</a:t>
            </a:fld>
            <a:endParaRPr lang="en-IN"/>
          </a:p>
        </p:txBody>
      </p:sp>
    </p:spTree>
    <p:extLst>
      <p:ext uri="{BB962C8B-B14F-4D97-AF65-F5344CB8AC3E}">
        <p14:creationId xmlns:p14="http://schemas.microsoft.com/office/powerpoint/2010/main" val="1087980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12</a:t>
            </a:fld>
            <a:endParaRPr lang="en-US" dirty="0"/>
          </a:p>
        </p:txBody>
      </p:sp>
    </p:spTree>
    <p:extLst>
      <p:ext uri="{BB962C8B-B14F-4D97-AF65-F5344CB8AC3E}">
        <p14:creationId xmlns:p14="http://schemas.microsoft.com/office/powerpoint/2010/main" val="34044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FB8287A-22C6-4D20-91D2-A38B21830BD7}" type="slidenum">
              <a:rPr lang="en-IN" smtClean="0"/>
              <a:t>27</a:t>
            </a:fld>
            <a:endParaRPr lang="en-IN"/>
          </a:p>
        </p:txBody>
      </p:sp>
    </p:spTree>
    <p:extLst>
      <p:ext uri="{BB962C8B-B14F-4D97-AF65-F5344CB8AC3E}">
        <p14:creationId xmlns:p14="http://schemas.microsoft.com/office/powerpoint/2010/main" val="147445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5758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2240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78614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1C17-05D1-1138-791A-D8FF78CFE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6E00AC-C813-64F3-5386-7D442F78D4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83E5F1-0EC3-41C2-E568-AD03D28C5C2F}"/>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CB18371B-0CDF-B23C-9CEC-8A7ED9CCD7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1E497-0636-BF17-47CC-B808C87F93A8}"/>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41257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80EB-9167-872C-EFB8-BAE20083B1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71A437-AFB3-9EE7-8F8F-0FDFA4582D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45B65C-40C0-47F2-8117-FAEF22D99949}"/>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6B88DDD0-66FC-44EF-CE30-7F05B240B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8B545-2E0F-3A65-D438-F1FC4ED8EC0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98537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1BBE-DE8E-9404-67B8-04A2C327BC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5299067-9527-848A-9FD3-342F61E306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10CE01-3C94-9D9E-BD0E-B067937DC342}"/>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6151D6F2-F757-6FBD-AC5D-56B43F5CE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76812A-32B2-5FBA-A0A6-A4F92B34C3F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982070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2147-D229-19EA-E1A2-037FB7CF1C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C013B3-9A41-83E1-B799-DDA1684215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DB1AC0A-92DF-1C1A-7EEF-0AA568FB52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6A3D22-AF94-83D8-EA2E-D1CC65819E72}"/>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a:extLst>
              <a:ext uri="{FF2B5EF4-FFF2-40B4-BE49-F238E27FC236}">
                <a16:creationId xmlns:a16="http://schemas.microsoft.com/office/drawing/2014/main" id="{A67DD503-26BB-0FFD-2095-94668FB0E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4796F-FC81-5FC2-C812-AC7C65BDBC88}"/>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66328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D607-AE51-0F65-96DE-F48055EEB7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5C1F63-931C-5341-C5B4-2ADDC3E96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10F13B-CB36-BBB7-570C-A72AB42D88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327E5D-49AE-4B3D-9084-E340146F3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4DB1C2-C9A8-E450-5E84-2B6CBA5854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F11226-1FE1-0260-C441-B2C2D3244639}"/>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8" name="Footer Placeholder 7">
            <a:extLst>
              <a:ext uri="{FF2B5EF4-FFF2-40B4-BE49-F238E27FC236}">
                <a16:creationId xmlns:a16="http://schemas.microsoft.com/office/drawing/2014/main" id="{E7D12BC9-44AD-D712-E467-048D475469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23BECF-F50C-94ED-B91C-3594A4AF4423}"/>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41158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8EBC6-1644-9602-8889-0D202B1168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73DC3FC-9FC2-C0FF-663E-55B832C05AE2}"/>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4" name="Footer Placeholder 3">
            <a:extLst>
              <a:ext uri="{FF2B5EF4-FFF2-40B4-BE49-F238E27FC236}">
                <a16:creationId xmlns:a16="http://schemas.microsoft.com/office/drawing/2014/main" id="{5B12E3D6-4C4A-5B15-CF8C-21A80CF559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AC2569-F62D-0141-F201-F264B59FCFE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653832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DED4-59CC-FF25-9335-236178D2CCA0}"/>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3" name="Footer Placeholder 2">
            <a:extLst>
              <a:ext uri="{FF2B5EF4-FFF2-40B4-BE49-F238E27FC236}">
                <a16:creationId xmlns:a16="http://schemas.microsoft.com/office/drawing/2014/main" id="{9022D641-CEC1-3AB3-1896-DCDB3998DA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E0A5B-5D86-BA7B-4930-4CBE2BF5EDF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78948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155C9-8E7D-7718-B2F8-ADA4C72E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FA207E-FFB2-5F65-1271-0EE7C35617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83C672-88A3-E55D-1BFD-A08EC838E9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6D190-58D4-E0DD-CE76-B53DB40586E8}"/>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a:extLst>
              <a:ext uri="{FF2B5EF4-FFF2-40B4-BE49-F238E27FC236}">
                <a16:creationId xmlns:a16="http://schemas.microsoft.com/office/drawing/2014/main" id="{93A02D86-4F2A-A2E1-246D-F2B0945F9D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E7670-4F35-1E19-2735-C93CEF0AAF2C}"/>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44142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52423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9A79-2F31-AB1F-3FD3-B10D05B52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9DEE90-DEEA-75C4-6D85-8CD1A39C3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AF08C2C-565C-DBDB-7ACE-471765D4E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6CDB34-6BAC-7B43-1343-850FAE42ED75}"/>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a:extLst>
              <a:ext uri="{FF2B5EF4-FFF2-40B4-BE49-F238E27FC236}">
                <a16:creationId xmlns:a16="http://schemas.microsoft.com/office/drawing/2014/main" id="{489A77B1-2C59-EBC5-6AD0-D87F65DAE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66A876-DC96-0B73-7CFE-ACED69624F6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87960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CBFE6-D5BB-775B-A51D-0B40326B82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B7AB14-24DC-7277-DEEC-D494CFA855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30B3F7-E0B5-C3C7-4915-EE63508D21C9}"/>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3C94326B-F09E-3CC9-2EE9-F1F423A99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20136-AD3F-8374-C14E-FDD83BBCD23F}"/>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830646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792CB6-81E2-23E7-4C2E-74314A40F1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4344B3-C659-C6CF-AE9C-6B735C9B0E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022437-DC90-906F-DB4B-EA81F5ADD424}"/>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6F1F8C97-7FDA-1704-D9E6-9E487C9B9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67CEB-9C79-1BA1-7E3A-6665924B7E1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900258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A33CB2A-1702-4C1D-9CC4-8D472D39F19E}"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244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47513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49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70824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10/5/2023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957693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10/5/2023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35802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10/5/2023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2754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796364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786662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700744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57185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975199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3" name="Shape 61">
            <a:extLst>
              <a:ext uri="{FF2B5EF4-FFF2-40B4-BE49-F238E27FC236}">
                <a16:creationId xmlns:a16="http://schemas.microsoft.com/office/drawing/2014/main" id="{F6F03F60-67D7-4B09-BA61-2DD6EEABD329}"/>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714330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5A33CB2A-1702-4C1D-9CC4-8D472D39F19E}"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909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04495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759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83455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351CED-465B-40B5-ADCE-957C918F227B}" type="datetimeFigureOut">
              <a:rPr lang="en-US" smtClean="0"/>
              <a:t>10/5/2023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3507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893540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351CED-465B-40B5-ADCE-957C918F227B}" type="datetimeFigureOut">
              <a:rPr lang="en-US" smtClean="0"/>
              <a:t>10/5/2023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77900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51CED-465B-40B5-ADCE-957C918F227B}" type="datetimeFigureOut">
              <a:rPr lang="en-US" smtClean="0"/>
              <a:t>10/5/2023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780930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81581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152005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099827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351CED-465B-40B5-ADCE-957C918F227B}"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477731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93910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90105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5278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00230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10/5/2023</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0142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78746269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D61858-9BF6-A5BF-ACC6-5319E4FEE2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35BC26-DF9E-F2BC-313A-4E63EBA8E3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D78092-81D5-7880-880F-78B7C29702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51CED-465B-40B5-ADCE-957C918F227B}" type="datetimeFigureOut">
              <a:rPr lang="en-US" smtClean="0"/>
              <a:t>10/5/2023</a:t>
            </a:fld>
            <a:endParaRPr lang="en-US"/>
          </a:p>
        </p:txBody>
      </p:sp>
      <p:sp>
        <p:nvSpPr>
          <p:cNvPr id="5" name="Footer Placeholder 4">
            <a:extLst>
              <a:ext uri="{FF2B5EF4-FFF2-40B4-BE49-F238E27FC236}">
                <a16:creationId xmlns:a16="http://schemas.microsoft.com/office/drawing/2014/main" id="{D95A0F5A-3A49-EB0E-1BAF-1133FB29CB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EF27A7-03C3-9A1A-ABD6-0D8107962B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7828499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E351CED-465B-40B5-ADCE-957C918F227B}" type="datetimeFigureOut">
              <a:rPr lang="en-US" smtClean="0"/>
              <a:t>10/5/2023</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219554243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60" r:id="rId12"/>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E351CED-465B-40B5-ADCE-957C918F227B}" type="datetimeFigureOut">
              <a:rPr lang="en-US" smtClean="0"/>
              <a:t>10/5/2023</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196993476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6.png"/><Relationship Id="rId7" Type="http://schemas.openxmlformats.org/officeDocument/2006/relationships/diagramColors" Target="../diagrams/colors3.xml"/><Relationship Id="rId2" Type="http://schemas.openxmlformats.org/officeDocument/2006/relationships/image" Target="../media/image45.png"/><Relationship Id="rId1" Type="http://schemas.openxmlformats.org/officeDocument/2006/relationships/slideLayout" Target="../slideLayouts/slideLayout3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2.png"/><Relationship Id="rId5" Type="http://schemas.openxmlformats.org/officeDocument/2006/relationships/slideLayout" Target="../slideLayouts/slideLayout41.xml"/><Relationship Id="rId4" Type="http://schemas.openxmlformats.org/officeDocument/2006/relationships/video" Target="../media/media1.mp4"/></Relationships>
</file>

<file path=ppt/slides/_rels/slide31.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3.png"/><Relationship Id="rId5" Type="http://schemas.openxmlformats.org/officeDocument/2006/relationships/slideLayout" Target="../slideLayouts/slideLayout41.xml"/><Relationship Id="rId4"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1BA11C-5395-F7D6-1DF7-24733EE97C24}"/>
              </a:ext>
            </a:extLst>
          </p:cNvPr>
          <p:cNvPicPr>
            <a:picLocks noChangeAspect="1"/>
          </p:cNvPicPr>
          <p:nvPr/>
        </p:nvPicPr>
        <p:blipFill rotWithShape="1">
          <a:blip r:embed="rId2"/>
          <a:srcRect t="8050" b="1589"/>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DD29B6E1-6E86-A1A0-2491-E5B84B3AA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68000"/>
                </a:schemeClr>
              </a:gs>
              <a:gs pos="100000">
                <a:schemeClr val="accent1">
                  <a:lumMod val="60000"/>
                  <a:lumOff val="40000"/>
                  <a:alpha val="78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930D15-F04C-773B-8DD2-A38D3AD1C3B9}"/>
              </a:ext>
            </a:extLst>
          </p:cNvPr>
          <p:cNvSpPr>
            <a:spLocks noGrp="1"/>
          </p:cNvSpPr>
          <p:nvPr>
            <p:ph type="ctrTitle"/>
          </p:nvPr>
        </p:nvSpPr>
        <p:spPr>
          <a:xfrm>
            <a:off x="5536642" y="2783393"/>
            <a:ext cx="6552334" cy="2168354"/>
          </a:xfrm>
        </p:spPr>
        <p:txBody>
          <a:bodyPr>
            <a:normAutofit/>
          </a:bodyPr>
          <a:lstStyle/>
          <a:p>
            <a:pPr algn="ctr">
              <a:lnSpc>
                <a:spcPct val="90000"/>
              </a:lnSpc>
            </a:pPr>
            <a:r>
              <a:rPr lang="en-US" sz="3200" dirty="0"/>
              <a:t>Exploring the realm of Generative AI - </a:t>
            </a:r>
            <a:r>
              <a:rPr lang="en-US" sz="3200" b="1" dirty="0"/>
              <a:t>GAN </a:t>
            </a:r>
            <a:r>
              <a:rPr lang="en-US" sz="3200" dirty="0"/>
              <a:t>&amp;</a:t>
            </a:r>
            <a:r>
              <a:rPr lang="en-US" sz="3200" b="1" dirty="0"/>
              <a:t> AUTOENCODERS</a:t>
            </a:r>
            <a:endParaRPr lang="en-IN" sz="3200" b="1" dirty="0"/>
          </a:p>
        </p:txBody>
      </p:sp>
      <p:sp>
        <p:nvSpPr>
          <p:cNvPr id="3" name="Subtitle 2">
            <a:extLst>
              <a:ext uri="{FF2B5EF4-FFF2-40B4-BE49-F238E27FC236}">
                <a16:creationId xmlns:a16="http://schemas.microsoft.com/office/drawing/2014/main" id="{1AFC88B5-4FED-1270-DA48-3B56F2D1DE62}"/>
              </a:ext>
            </a:extLst>
          </p:cNvPr>
          <p:cNvSpPr>
            <a:spLocks noGrp="1"/>
          </p:cNvSpPr>
          <p:nvPr>
            <p:ph type="subTitle" idx="1"/>
          </p:nvPr>
        </p:nvSpPr>
        <p:spPr>
          <a:xfrm>
            <a:off x="6058417" y="5199327"/>
            <a:ext cx="5481920" cy="908807"/>
          </a:xfrm>
        </p:spPr>
        <p:txBody>
          <a:bodyPr>
            <a:normAutofit/>
          </a:bodyPr>
          <a:lstStyle/>
          <a:p>
            <a:pPr algn="r">
              <a:lnSpc>
                <a:spcPct val="110000"/>
              </a:lnSpc>
            </a:pPr>
            <a:r>
              <a:rPr lang="en-US" b="1" dirty="0"/>
              <a:t>NIKITA – A023119820034</a:t>
            </a:r>
          </a:p>
          <a:p>
            <a:pPr algn="r">
              <a:lnSpc>
                <a:spcPct val="110000"/>
              </a:lnSpc>
            </a:pPr>
            <a:r>
              <a:rPr lang="en-US" b="1" dirty="0"/>
              <a:t>HITESH – A023119820027</a:t>
            </a:r>
          </a:p>
        </p:txBody>
      </p:sp>
    </p:spTree>
    <p:extLst>
      <p:ext uri="{BB962C8B-B14F-4D97-AF65-F5344CB8AC3E}">
        <p14:creationId xmlns:p14="http://schemas.microsoft.com/office/powerpoint/2010/main" val="96598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C395F-2C32-4D09-A074-6915BB5E50F7}"/>
              </a:ext>
            </a:extLst>
          </p:cNvPr>
          <p:cNvPicPr>
            <a:picLocks noChangeAspect="1"/>
          </p:cNvPicPr>
          <p:nvPr/>
        </p:nvPicPr>
        <p:blipFill>
          <a:blip r:embed="rId2"/>
          <a:stretch>
            <a:fillRect/>
          </a:stretch>
        </p:blipFill>
        <p:spPr>
          <a:xfrm>
            <a:off x="4077694" y="3824055"/>
            <a:ext cx="4922947" cy="2712955"/>
          </a:xfrm>
          <a:prstGeom prst="rect">
            <a:avLst/>
          </a:prstGeom>
        </p:spPr>
      </p:pic>
      <p:pic>
        <p:nvPicPr>
          <p:cNvPr id="5" name="Picture 4">
            <a:extLst>
              <a:ext uri="{FF2B5EF4-FFF2-40B4-BE49-F238E27FC236}">
                <a16:creationId xmlns:a16="http://schemas.microsoft.com/office/drawing/2014/main" id="{9EDEDEDC-09C8-4E6F-BE62-DFCBA85E0625}"/>
              </a:ext>
            </a:extLst>
          </p:cNvPr>
          <p:cNvPicPr>
            <a:picLocks noChangeAspect="1"/>
          </p:cNvPicPr>
          <p:nvPr/>
        </p:nvPicPr>
        <p:blipFill>
          <a:blip r:embed="rId3"/>
          <a:stretch>
            <a:fillRect/>
          </a:stretch>
        </p:blipFill>
        <p:spPr>
          <a:xfrm>
            <a:off x="4035255" y="452928"/>
            <a:ext cx="4839119" cy="2850127"/>
          </a:xfrm>
          <a:prstGeom prst="rect">
            <a:avLst/>
          </a:prstGeom>
        </p:spPr>
      </p:pic>
    </p:spTree>
    <p:extLst>
      <p:ext uri="{BB962C8B-B14F-4D97-AF65-F5344CB8AC3E}">
        <p14:creationId xmlns:p14="http://schemas.microsoft.com/office/powerpoint/2010/main" val="43816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3" name="Rectangle 12">
            <a:extLst>
              <a:ext uri="{FF2B5EF4-FFF2-40B4-BE49-F238E27FC236}">
                <a16:creationId xmlns:a16="http://schemas.microsoft.com/office/drawing/2014/main" id="{F28D9B36-75B9-4435-83E6-0A9C81A12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Picture 6" descr="A ream of paper forming a curve">
            <a:extLst>
              <a:ext uri="{FF2B5EF4-FFF2-40B4-BE49-F238E27FC236}">
                <a16:creationId xmlns:a16="http://schemas.microsoft.com/office/drawing/2014/main" id="{3D820EDD-676E-3883-225C-3E5A8EEF7ACB}"/>
              </a:ext>
            </a:extLst>
          </p:cNvPr>
          <p:cNvPicPr>
            <a:picLocks noChangeAspect="1"/>
          </p:cNvPicPr>
          <p:nvPr/>
        </p:nvPicPr>
        <p:blipFill rotWithShape="1">
          <a:blip r:embed="rId2">
            <a:duotone>
              <a:schemeClr val="bg2">
                <a:shade val="45000"/>
                <a:satMod val="135000"/>
              </a:schemeClr>
              <a:prstClr val="white"/>
            </a:duotone>
            <a:alphaModFix amt="35000"/>
          </a:blip>
          <a:srcRect t="14005" b="1725"/>
          <a:stretch/>
        </p:blipFill>
        <p:spPr>
          <a:xfrm>
            <a:off x="20" y="10"/>
            <a:ext cx="12191980" cy="6857990"/>
          </a:xfrm>
          <a:prstGeom prst="rect">
            <a:avLst/>
          </a:prstGeom>
        </p:spPr>
      </p:pic>
      <p:sp>
        <p:nvSpPr>
          <p:cNvPr id="3" name="TextBox 2">
            <a:extLst>
              <a:ext uri="{FF2B5EF4-FFF2-40B4-BE49-F238E27FC236}">
                <a16:creationId xmlns:a16="http://schemas.microsoft.com/office/drawing/2014/main" id="{AC0B2B30-2A4B-F22E-108D-2FC3C9DB0869}"/>
              </a:ext>
            </a:extLst>
          </p:cNvPr>
          <p:cNvSpPr txBox="1"/>
          <p:nvPr/>
        </p:nvSpPr>
        <p:spPr>
          <a:xfrm>
            <a:off x="1037871" y="3041591"/>
            <a:ext cx="9872871" cy="4038600"/>
          </a:xfrm>
          <a:prstGeom prst="rect">
            <a:avLst/>
          </a:prstGeom>
        </p:spPr>
        <p:txBody>
          <a:bodyPr vert="horz" lIns="91440" tIns="45720" rIns="91440" bIns="45720" rtlCol="0">
            <a:normAutofit/>
          </a:bodyPr>
          <a:lstStyle/>
          <a:p>
            <a:pPr marL="285750" indent="-182880">
              <a:lnSpc>
                <a:spcPct val="90000"/>
              </a:lnSpc>
              <a:spcAft>
                <a:spcPts val="600"/>
              </a:spcAft>
              <a:buClr>
                <a:schemeClr val="accent1"/>
              </a:buClr>
              <a:buSzPct val="80000"/>
              <a:buFont typeface="Corbel" pitchFamily="34" charset="0"/>
              <a:buChar char="•"/>
            </a:pPr>
            <a:r>
              <a:rPr lang="en-US" sz="2400" dirty="0">
                <a:effectLst/>
              </a:rPr>
              <a:t>The proposed method uses the </a:t>
            </a:r>
            <a:r>
              <a:rPr lang="en-US" sz="2400" dirty="0" err="1">
                <a:effectLst/>
              </a:rPr>
              <a:t>DeOldify</a:t>
            </a:r>
            <a:r>
              <a:rPr lang="en-US" sz="2400" dirty="0">
                <a:effectLst/>
              </a:rPr>
              <a:t> python library. </a:t>
            </a:r>
            <a:r>
              <a:rPr lang="en-US" sz="2400" dirty="0" err="1">
                <a:effectLst/>
              </a:rPr>
              <a:t>DeOldify</a:t>
            </a:r>
            <a:r>
              <a:rPr lang="en-US" sz="2400" dirty="0">
                <a:effectLst/>
              </a:rPr>
              <a:t> is a Black and White image Colorizing library created by Jason Antic. </a:t>
            </a:r>
          </a:p>
          <a:p>
            <a:pPr marL="102870">
              <a:lnSpc>
                <a:spcPct val="90000"/>
              </a:lnSpc>
              <a:spcAft>
                <a:spcPts val="600"/>
              </a:spcAft>
              <a:buClr>
                <a:schemeClr val="accent1"/>
              </a:buClr>
              <a:buSzPct val="80000"/>
            </a:pPr>
            <a:endParaRPr lang="en-US" sz="2400" dirty="0">
              <a:effectLst/>
            </a:endParaRPr>
          </a:p>
          <a:p>
            <a:pPr marL="285750" indent="-182880">
              <a:lnSpc>
                <a:spcPct val="90000"/>
              </a:lnSpc>
              <a:spcAft>
                <a:spcPts val="600"/>
              </a:spcAft>
              <a:buClr>
                <a:schemeClr val="accent1"/>
              </a:buClr>
              <a:buSzPct val="80000"/>
              <a:buFont typeface="Corbel" pitchFamily="34" charset="0"/>
              <a:buChar char="•"/>
            </a:pPr>
            <a:endParaRPr lang="en-US" sz="2400" dirty="0"/>
          </a:p>
        </p:txBody>
      </p:sp>
      <p:sp>
        <p:nvSpPr>
          <p:cNvPr id="5" name="TextBox 4">
            <a:extLst>
              <a:ext uri="{FF2B5EF4-FFF2-40B4-BE49-F238E27FC236}">
                <a16:creationId xmlns:a16="http://schemas.microsoft.com/office/drawing/2014/main" id="{91198CDA-FEB1-E140-1595-2055020553AE}"/>
              </a:ext>
            </a:extLst>
          </p:cNvPr>
          <p:cNvSpPr txBox="1"/>
          <p:nvPr/>
        </p:nvSpPr>
        <p:spPr>
          <a:xfrm>
            <a:off x="1150373" y="938468"/>
            <a:ext cx="8858865" cy="1200329"/>
          </a:xfrm>
          <a:prstGeom prst="rect">
            <a:avLst/>
          </a:prstGeom>
          <a:noFill/>
        </p:spPr>
        <p:txBody>
          <a:bodyPr wrap="square">
            <a:spAutoFit/>
          </a:bodyPr>
          <a:lstStyle/>
          <a:p>
            <a:pPr>
              <a:spcAft>
                <a:spcPts val="6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Objective: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To get color images from black -n- white.</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endParaRPr lang="en-IN" sz="2400" dirty="0"/>
          </a:p>
        </p:txBody>
      </p:sp>
    </p:spTree>
    <p:extLst>
      <p:ext uri="{BB962C8B-B14F-4D97-AF65-F5344CB8AC3E}">
        <p14:creationId xmlns:p14="http://schemas.microsoft.com/office/powerpoint/2010/main" val="129424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323120" y="270588"/>
            <a:ext cx="11004244" cy="6450887"/>
          </a:xfrm>
          <a:solidFill>
            <a:schemeClr val="bg1"/>
          </a:solidFill>
        </p:spPr>
        <p:txBody>
          <a:bodyPr>
            <a:normAutofit/>
          </a:bodyPr>
          <a:lstStyle/>
          <a:p>
            <a:pPr marL="0" marR="0" algn="ctr">
              <a:lnSpc>
                <a:spcPct val="107000"/>
              </a:lnSpc>
              <a:spcBef>
                <a:spcPts val="0"/>
              </a:spcBef>
              <a:spcAft>
                <a:spcPts val="800"/>
              </a:spcAft>
            </a:pPr>
            <a:r>
              <a:rPr lang="en-US" sz="1800" dirty="0" err="1">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DeOldify</a:t>
            </a: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provides three primary models for different use case. Each of these has some limitations and benefit:</a:t>
            </a:r>
          </a:p>
          <a:p>
            <a:pPr marL="342900" marR="0" lvl="0" indent="-342900" algn="ctr">
              <a:lnSpc>
                <a:spcPct val="107000"/>
              </a:lnSpc>
              <a:spcBef>
                <a:spcPts val="0"/>
              </a:spcBef>
              <a:spcAft>
                <a:spcPts val="800"/>
              </a:spcAft>
              <a:buFont typeface="+mj-lt"/>
              <a:buAutoNum type="arabicPeriod"/>
            </a:pPr>
            <a:r>
              <a:rPr lang="en-US" sz="1800" b="1"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Artistic Model</a:t>
            </a:r>
            <a:endPar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endParaRPr>
          </a:p>
          <a:p>
            <a:pPr marL="457200" marR="0" algn="ctr">
              <a:lnSpc>
                <a:spcPct val="107000"/>
              </a:lnSpc>
              <a:spcBef>
                <a:spcPts val="0"/>
              </a:spcBef>
              <a:spcAft>
                <a:spcPts val="800"/>
              </a:spcAft>
            </a:pP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This model achieves vibrant color and detailed images, but you have to adjust the parameters a lot to get the best results. You have to adjust the rendering resolution and factors to get the most accurate colorize image.</a:t>
            </a:r>
          </a:p>
          <a:p>
            <a:pPr marL="457200" marR="0" algn="ctr">
              <a:lnSpc>
                <a:spcPct val="107000"/>
              </a:lnSpc>
              <a:spcBef>
                <a:spcPts val="0"/>
              </a:spcBef>
              <a:spcAft>
                <a:spcPts val="800"/>
              </a:spcAft>
            </a:pP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The model uses a resnet34 backbone on a </a:t>
            </a:r>
            <a:r>
              <a:rPr lang="en-US" sz="1800" dirty="0" err="1">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UNet</a:t>
            </a: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with an emphasis on the depth of layers on the decoder side. And it is trained on five critic pretrain/GAN cycle repeats via </a:t>
            </a:r>
            <a:r>
              <a:rPr lang="en-US" sz="1800" dirty="0" err="1">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NoGAN</a:t>
            </a: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t>
            </a:r>
          </a:p>
          <a:p>
            <a:pPr marL="342900" marR="0" lvl="0" indent="-342900" algn="ctr">
              <a:lnSpc>
                <a:spcPct val="107000"/>
              </a:lnSpc>
              <a:spcBef>
                <a:spcPts val="0"/>
              </a:spcBef>
              <a:spcAft>
                <a:spcPts val="800"/>
              </a:spcAft>
              <a:buFont typeface="+mj-lt"/>
              <a:buAutoNum type="arabicPeriod"/>
            </a:pPr>
            <a:r>
              <a:rPr lang="en-US" sz="1800" b="1"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Stable Model </a:t>
            </a:r>
            <a:endPar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endParaRPr>
          </a:p>
          <a:p>
            <a:pPr marL="457200" marR="0" algn="ctr">
              <a:lnSpc>
                <a:spcPct val="107000"/>
              </a:lnSpc>
              <a:spcBef>
                <a:spcPts val="0"/>
              </a:spcBef>
              <a:spcAft>
                <a:spcPts val="800"/>
              </a:spcAft>
            </a:pP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This model archives the best results in portraits and landscapes. It makes sure nothing got too much colored and makes the most part of the image remain gray like faces and limbs. It is less hyper-realistic but it makes sure nothing looks more colored.</a:t>
            </a:r>
          </a:p>
          <a:p>
            <a:pPr marL="457200" marR="0" algn="ctr">
              <a:lnSpc>
                <a:spcPct val="107000"/>
              </a:lnSpc>
              <a:spcBef>
                <a:spcPts val="0"/>
              </a:spcBef>
              <a:spcAft>
                <a:spcPts val="800"/>
              </a:spcAft>
            </a:pP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It uses a resnet101 backbone on a </a:t>
            </a:r>
            <a:r>
              <a:rPr lang="en-US" sz="1800" dirty="0" err="1">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UNet</a:t>
            </a: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with an emphasis on the width of layers on the decoder side.</a:t>
            </a:r>
          </a:p>
          <a:p>
            <a:pPr marL="342900" marR="0" lvl="0" indent="-342900" algn="ctr">
              <a:lnSpc>
                <a:spcPct val="107000"/>
              </a:lnSpc>
              <a:spcBef>
                <a:spcPts val="0"/>
              </a:spcBef>
              <a:spcAft>
                <a:spcPts val="800"/>
              </a:spcAft>
              <a:buFont typeface="+mj-lt"/>
              <a:buAutoNum type="arabicPeriod"/>
            </a:pPr>
            <a:r>
              <a:rPr lang="en-US" sz="1800" b="1"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Video Model</a:t>
            </a:r>
            <a:endPar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endParaRPr>
          </a:p>
          <a:p>
            <a:pPr marL="457200" marR="0" algn="ctr">
              <a:lnSpc>
                <a:spcPct val="107000"/>
              </a:lnSpc>
              <a:spcBef>
                <a:spcPts val="0"/>
              </a:spcBef>
              <a:spcAft>
                <a:spcPts val="800"/>
              </a:spcAft>
            </a:pP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As the name suggests, it is a model used to color the videos and we are going to see each of these models working in a python environment. It gives smooth, consistent, and flicker-free Video. This model is the same as a stable model in the case of architecture but different in training. </a:t>
            </a:r>
            <a:r>
              <a:rPr lang="en-US" sz="1800" dirty="0" err="1">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DeOldify</a:t>
            </a: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is trained on 2.2% of </a:t>
            </a:r>
            <a:r>
              <a:rPr lang="en-US" sz="1800" dirty="0" err="1">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Imagenet</a:t>
            </a: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dataset once at 192px, using only the initial generator/critic pretrain/GAN </a:t>
            </a:r>
            <a:r>
              <a:rPr lang="en-US" sz="1800" dirty="0" err="1">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NoGAN</a:t>
            </a:r>
            <a:r>
              <a:rPr lang="en-US" sz="1800" dirty="0">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training.</a:t>
            </a:r>
          </a:p>
          <a:p>
            <a:pPr algn="ctr"/>
            <a:endParaRPr lang="en-US" dirty="0">
              <a:solidFill>
                <a:schemeClr val="tx1"/>
              </a:solidFill>
            </a:endParaRP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12</a:t>
            </a:fld>
            <a:endParaRPr lang="en-US" dirty="0"/>
          </a:p>
        </p:txBody>
      </p:sp>
    </p:spTree>
    <p:extLst>
      <p:ext uri="{BB962C8B-B14F-4D97-AF65-F5344CB8AC3E}">
        <p14:creationId xmlns:p14="http://schemas.microsoft.com/office/powerpoint/2010/main" val="1451314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B2D573-90C6-4223-BDB0-20D4FD97D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5B834C4-13F9-494E-82A6-7B5256416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E234B033-9CA1-4F4B-8A0E-DF9292711BB4}"/>
              </a:ext>
            </a:extLst>
          </p:cNvPr>
          <p:cNvPicPr>
            <a:picLocks noChangeAspect="1"/>
          </p:cNvPicPr>
          <p:nvPr/>
        </p:nvPicPr>
        <p:blipFill rotWithShape="1">
          <a:blip r:embed="rId2"/>
          <a:srcRect r="53754"/>
          <a:stretch/>
        </p:blipFill>
        <p:spPr>
          <a:xfrm>
            <a:off x="643467" y="1228879"/>
            <a:ext cx="5251449" cy="4400242"/>
          </a:xfrm>
          <a:prstGeom prst="rect">
            <a:avLst/>
          </a:prstGeom>
        </p:spPr>
      </p:pic>
      <p:cxnSp>
        <p:nvCxnSpPr>
          <p:cNvPr id="14" name="Straight Connector 13">
            <a:extLst>
              <a:ext uri="{FF2B5EF4-FFF2-40B4-BE49-F238E27FC236}">
                <a16:creationId xmlns:a16="http://schemas.microsoft.com/office/drawing/2014/main" id="{F19318D1-076E-4507-9978-850C650698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6447"/>
            <a:ext cx="0" cy="4428564"/>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D1840A4-524D-4281-AAB8-299F1D621473}"/>
              </a:ext>
            </a:extLst>
          </p:cNvPr>
          <p:cNvPicPr>
            <a:picLocks noChangeAspect="1"/>
          </p:cNvPicPr>
          <p:nvPr/>
        </p:nvPicPr>
        <p:blipFill rotWithShape="1">
          <a:blip r:embed="rId2"/>
          <a:srcRect l="53754"/>
          <a:stretch/>
        </p:blipFill>
        <p:spPr>
          <a:xfrm>
            <a:off x="6292004" y="1228880"/>
            <a:ext cx="5251449" cy="4400239"/>
          </a:xfrm>
          <a:prstGeom prst="rect">
            <a:avLst/>
          </a:prstGeom>
        </p:spPr>
      </p:pic>
    </p:spTree>
    <p:extLst>
      <p:ext uri="{BB962C8B-B14F-4D97-AF65-F5344CB8AC3E}">
        <p14:creationId xmlns:p14="http://schemas.microsoft.com/office/powerpoint/2010/main" val="70709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A41B6-4FCF-484F-4CB0-E27E5F2EC80C}"/>
              </a:ext>
            </a:extLst>
          </p:cNvPr>
          <p:cNvPicPr>
            <a:picLocks noChangeAspect="1"/>
          </p:cNvPicPr>
          <p:nvPr/>
        </p:nvPicPr>
        <p:blipFill>
          <a:blip r:embed="rId2"/>
          <a:stretch>
            <a:fillRect/>
          </a:stretch>
        </p:blipFill>
        <p:spPr>
          <a:xfrm>
            <a:off x="433930" y="428943"/>
            <a:ext cx="9906000" cy="6000114"/>
          </a:xfrm>
          <a:prstGeom prst="rect">
            <a:avLst/>
          </a:prstGeom>
        </p:spPr>
      </p:pic>
    </p:spTree>
    <p:extLst>
      <p:ext uri="{BB962C8B-B14F-4D97-AF65-F5344CB8AC3E}">
        <p14:creationId xmlns:p14="http://schemas.microsoft.com/office/powerpoint/2010/main" val="1554748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5CCAD8-F55C-CB09-7EF2-65010CD06E1D}"/>
              </a:ext>
            </a:extLst>
          </p:cNvPr>
          <p:cNvSpPr/>
          <p:nvPr/>
        </p:nvSpPr>
        <p:spPr>
          <a:xfrm>
            <a:off x="3335115" y="420780"/>
            <a:ext cx="5521769"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AUTOENCODERS</a:t>
            </a:r>
          </a:p>
        </p:txBody>
      </p:sp>
      <p:sp>
        <p:nvSpPr>
          <p:cNvPr id="6" name="TextBox 5">
            <a:extLst>
              <a:ext uri="{FF2B5EF4-FFF2-40B4-BE49-F238E27FC236}">
                <a16:creationId xmlns:a16="http://schemas.microsoft.com/office/drawing/2014/main" id="{E0408B5D-A9D3-36C4-52B9-D58828B82D32}"/>
              </a:ext>
            </a:extLst>
          </p:cNvPr>
          <p:cNvSpPr txBox="1"/>
          <p:nvPr/>
        </p:nvSpPr>
        <p:spPr>
          <a:xfrm>
            <a:off x="693173" y="1981481"/>
            <a:ext cx="5009537" cy="3416320"/>
          </a:xfrm>
          <a:prstGeom prst="rect">
            <a:avLst/>
          </a:prstGeom>
          <a:noFill/>
        </p:spPr>
        <p:txBody>
          <a:bodyPr wrap="square">
            <a:spAutoFit/>
          </a:bodyPr>
          <a:lstStyle/>
          <a:p>
            <a:pPr algn="just"/>
            <a:r>
              <a:rPr lang="en-US" b="1" dirty="0"/>
              <a:t>Autoencoders are a class of artificial neural networks used for unsupervised learning and dimensionality reduction. They are primarily designed for feature learning and data compression tasks. The fundamental idea behind autoencoders is to encode the input data into a lower-dimensional representation and then decode it back to the original data, with the goal of minimizing the reconstruction error. The lower-dimensional representation in the middle is often referred to as the "latent space" or "encoding."</a:t>
            </a:r>
            <a:endParaRPr lang="en-IN" b="1" dirty="0"/>
          </a:p>
        </p:txBody>
      </p:sp>
      <p:pic>
        <p:nvPicPr>
          <p:cNvPr id="7170" name="Picture 2" descr="Basics of Autoencoders. Autoencoders (AE) are type of… | by Deepak Birla |  Medium">
            <a:extLst>
              <a:ext uri="{FF2B5EF4-FFF2-40B4-BE49-F238E27FC236}">
                <a16:creationId xmlns:a16="http://schemas.microsoft.com/office/drawing/2014/main" id="{12B9B662-0084-C970-1B66-2F645D0FB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710" y="1556041"/>
            <a:ext cx="5984314" cy="426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31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7973D-AC6F-3282-3FBA-0124AD68FA9A}"/>
              </a:ext>
            </a:extLst>
          </p:cNvPr>
          <p:cNvPicPr>
            <a:picLocks noChangeAspect="1"/>
          </p:cNvPicPr>
          <p:nvPr/>
        </p:nvPicPr>
        <p:blipFill rotWithShape="1">
          <a:blip r:embed="rId2"/>
          <a:srcRect t="16039" b="2853"/>
          <a:stretch/>
        </p:blipFill>
        <p:spPr>
          <a:xfrm>
            <a:off x="323456" y="502761"/>
            <a:ext cx="11545088" cy="5852478"/>
          </a:xfrm>
          <a:prstGeom prst="rect">
            <a:avLst/>
          </a:prstGeom>
        </p:spPr>
      </p:pic>
    </p:spTree>
    <p:extLst>
      <p:ext uri="{BB962C8B-B14F-4D97-AF65-F5344CB8AC3E}">
        <p14:creationId xmlns:p14="http://schemas.microsoft.com/office/powerpoint/2010/main" val="2692031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5" name="Picture 4" descr="Digital financial graph">
            <a:extLst>
              <a:ext uri="{FF2B5EF4-FFF2-40B4-BE49-F238E27FC236}">
                <a16:creationId xmlns:a16="http://schemas.microsoft.com/office/drawing/2014/main" id="{C448379F-05C2-FA99-0297-4AB374C77406}"/>
              </a:ext>
            </a:extLst>
          </p:cNvPr>
          <p:cNvPicPr>
            <a:picLocks noChangeAspect="1"/>
          </p:cNvPicPr>
          <p:nvPr/>
        </p:nvPicPr>
        <p:blipFill rotWithShape="1">
          <a:blip r:embed="rId2">
            <a:duotone>
              <a:schemeClr val="bg2">
                <a:shade val="45000"/>
                <a:satMod val="135000"/>
              </a:schemeClr>
              <a:prstClr val="white"/>
            </a:duotone>
            <a:alphaModFix amt="35000"/>
          </a:blip>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D56B6FD2-DF19-7F1F-31B3-42BFD276CAE2}"/>
              </a:ext>
            </a:extLst>
          </p:cNvPr>
          <p:cNvSpPr txBox="1"/>
          <p:nvPr/>
        </p:nvSpPr>
        <p:spPr>
          <a:xfrm>
            <a:off x="540774" y="786581"/>
            <a:ext cx="11297265" cy="5496232"/>
          </a:xfrm>
          <a:prstGeom prst="rect">
            <a:avLst/>
          </a:prstGeom>
        </p:spPr>
        <p:txBody>
          <a:bodyPr vert="horz" lIns="91440" tIns="45720" rIns="91440" bIns="45720" rtlCol="0">
            <a:normAutofit/>
          </a:bodyPr>
          <a:lstStyle/>
          <a:p>
            <a:pPr indent="-182880" algn="just">
              <a:lnSpc>
                <a:spcPct val="90000"/>
              </a:lnSpc>
              <a:spcAft>
                <a:spcPts val="600"/>
              </a:spcAft>
              <a:buClr>
                <a:schemeClr val="accent1"/>
              </a:buClr>
              <a:buSzPct val="80000"/>
              <a:buFont typeface="Corbel" pitchFamily="34" charset="0"/>
              <a:buChar char="•"/>
            </a:pPr>
            <a:r>
              <a:rPr lang="en-US" sz="2400" b="1" i="0" dirty="0">
                <a:effectLst/>
              </a:rPr>
              <a:t>Anomaly detection: </a:t>
            </a:r>
            <a:r>
              <a:rPr lang="en-US" sz="2400" b="0" i="0" dirty="0">
                <a:effectLst/>
              </a:rPr>
              <a:t>autoencoders can identify data anomalies using a loss function that penalizes model complexity. It can be helpful for anomaly detection in financial markets, where you can use it to identify unusual activity and predict market trends.</a:t>
            </a:r>
          </a:p>
          <a:p>
            <a:pPr indent="-182880" algn="just">
              <a:lnSpc>
                <a:spcPct val="90000"/>
              </a:lnSpc>
              <a:spcAft>
                <a:spcPts val="600"/>
              </a:spcAft>
              <a:buClr>
                <a:schemeClr val="accent1"/>
              </a:buClr>
              <a:buSzPct val="80000"/>
              <a:buFont typeface="Corbel" pitchFamily="34" charset="0"/>
              <a:buChar char="•"/>
            </a:pPr>
            <a:endParaRPr lang="en-US" sz="2400" b="0" i="0" dirty="0">
              <a:effectLst/>
            </a:endParaRPr>
          </a:p>
          <a:p>
            <a:pPr indent="-182880" algn="just">
              <a:lnSpc>
                <a:spcPct val="90000"/>
              </a:lnSpc>
              <a:spcAft>
                <a:spcPts val="600"/>
              </a:spcAft>
              <a:buClr>
                <a:schemeClr val="accent1"/>
              </a:buClr>
              <a:buSzPct val="80000"/>
              <a:buFont typeface="Corbel" pitchFamily="34" charset="0"/>
              <a:buChar char="•"/>
            </a:pPr>
            <a:r>
              <a:rPr lang="en-US" sz="2400" b="1" i="0" dirty="0">
                <a:effectLst/>
              </a:rPr>
              <a:t>Data denoising image and audio: </a:t>
            </a:r>
            <a:r>
              <a:rPr lang="en-US" sz="2400" b="0" i="0" dirty="0">
                <a:effectLst/>
              </a:rPr>
              <a:t>autoencoders can help clean up noisy pictures or audio files. You can also use them to remove noise from images or audio recordings.</a:t>
            </a:r>
          </a:p>
          <a:p>
            <a:pPr indent="-182880" algn="just">
              <a:lnSpc>
                <a:spcPct val="90000"/>
              </a:lnSpc>
              <a:spcAft>
                <a:spcPts val="600"/>
              </a:spcAft>
              <a:buClr>
                <a:schemeClr val="accent1"/>
              </a:buClr>
              <a:buSzPct val="80000"/>
              <a:buFont typeface="Corbel" pitchFamily="34" charset="0"/>
              <a:buChar char="•"/>
            </a:pPr>
            <a:endParaRPr lang="en-US" sz="2400" b="0" i="0" dirty="0">
              <a:effectLst/>
            </a:endParaRPr>
          </a:p>
          <a:p>
            <a:pPr indent="-182880" algn="just">
              <a:lnSpc>
                <a:spcPct val="90000"/>
              </a:lnSpc>
              <a:spcAft>
                <a:spcPts val="600"/>
              </a:spcAft>
              <a:buClr>
                <a:schemeClr val="accent1"/>
              </a:buClr>
              <a:buSzPct val="80000"/>
              <a:buFont typeface="Corbel" pitchFamily="34" charset="0"/>
              <a:buChar char="•"/>
            </a:pPr>
            <a:r>
              <a:rPr lang="en-US" sz="2400" b="1" i="0" dirty="0">
                <a:effectLst/>
              </a:rPr>
              <a:t>Image inpainting: </a:t>
            </a:r>
            <a:r>
              <a:rPr lang="en-US" sz="2400" b="0" i="0" dirty="0">
                <a:effectLst/>
              </a:rPr>
              <a:t>autoencoders have been used to fill in gaps in images by learning how to reconstruct missing pixels based on surrounding pixels. For example, if you're trying to restore an old photograph that's missing part of its right side, the autoencoder could learn how to fill in the missing details based on what it knows about the rest of the photo.</a:t>
            </a:r>
          </a:p>
          <a:p>
            <a:pPr indent="-182880" algn="just">
              <a:lnSpc>
                <a:spcPct val="90000"/>
              </a:lnSpc>
              <a:spcAft>
                <a:spcPts val="600"/>
              </a:spcAft>
              <a:buClr>
                <a:schemeClr val="accent1"/>
              </a:buClr>
              <a:buSzPct val="80000"/>
              <a:buFont typeface="Corbel" pitchFamily="34" charset="0"/>
              <a:buChar char="•"/>
            </a:pPr>
            <a:endParaRPr lang="en-US" sz="2400" b="0" i="0" dirty="0">
              <a:effectLst/>
            </a:endParaRPr>
          </a:p>
          <a:p>
            <a:pPr indent="-182880" algn="just">
              <a:lnSpc>
                <a:spcPct val="90000"/>
              </a:lnSpc>
              <a:spcAft>
                <a:spcPts val="600"/>
              </a:spcAft>
              <a:buClr>
                <a:schemeClr val="accent1"/>
              </a:buClr>
              <a:buSzPct val="80000"/>
              <a:buFont typeface="Corbel" pitchFamily="34" charset="0"/>
              <a:buChar char="•"/>
            </a:pPr>
            <a:r>
              <a:rPr lang="en-US" sz="2400" b="1" i="0" dirty="0">
                <a:effectLst/>
              </a:rPr>
              <a:t>Information retrieval: </a:t>
            </a:r>
            <a:r>
              <a:rPr lang="en-US" sz="2400" b="0" i="0" dirty="0">
                <a:effectLst/>
              </a:rPr>
              <a:t>autoencoders can be used as content-based image retrieval systems that allow users to search for images based on their content.</a:t>
            </a:r>
          </a:p>
        </p:txBody>
      </p:sp>
    </p:spTree>
    <p:extLst>
      <p:ext uri="{BB962C8B-B14F-4D97-AF65-F5344CB8AC3E}">
        <p14:creationId xmlns:p14="http://schemas.microsoft.com/office/powerpoint/2010/main" val="125014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7" name="Picture 4" descr="Sphere of mesh and nodes">
            <a:extLst>
              <a:ext uri="{FF2B5EF4-FFF2-40B4-BE49-F238E27FC236}">
                <a16:creationId xmlns:a16="http://schemas.microsoft.com/office/drawing/2014/main" id="{D1D789B0-F8DE-9B6C-D777-A887F8FED247}"/>
              </a:ext>
            </a:extLst>
          </p:cNvPr>
          <p:cNvPicPr>
            <a:picLocks noChangeAspect="1"/>
          </p:cNvPicPr>
          <p:nvPr/>
        </p:nvPicPr>
        <p:blipFill rotWithShape="1">
          <a:blip r:embed="rId2">
            <a:alphaModFix amt="15000"/>
            <a:duotone>
              <a:schemeClr val="accent1">
                <a:shade val="45000"/>
                <a:satMod val="135000"/>
              </a:schemeClr>
              <a:prstClr val="white"/>
            </a:duotone>
          </a:blip>
          <a:srcRect t="2677" b="22323"/>
          <a:stretch/>
        </p:blipFill>
        <p:spPr>
          <a:xfrm>
            <a:off x="20" y="10"/>
            <a:ext cx="12191980" cy="6857990"/>
          </a:xfrm>
          <a:prstGeom prst="rect">
            <a:avLst/>
          </a:prstGeom>
        </p:spPr>
      </p:pic>
      <p:sp>
        <p:nvSpPr>
          <p:cNvPr id="3" name="TextBox 2">
            <a:extLst>
              <a:ext uri="{FF2B5EF4-FFF2-40B4-BE49-F238E27FC236}">
                <a16:creationId xmlns:a16="http://schemas.microsoft.com/office/drawing/2014/main" id="{6DE85611-8FD2-68D6-A40F-418B058C02D9}"/>
              </a:ext>
            </a:extLst>
          </p:cNvPr>
          <p:cNvSpPr txBox="1"/>
          <p:nvPr/>
        </p:nvSpPr>
        <p:spPr>
          <a:xfrm>
            <a:off x="1143000" y="1288026"/>
            <a:ext cx="10144432" cy="4807974"/>
          </a:xfrm>
          <a:prstGeom prst="rect">
            <a:avLst/>
          </a:prstGeom>
        </p:spPr>
        <p:txBody>
          <a:bodyPr vert="horz" lIns="91440" tIns="45720" rIns="91440" bIns="45720" rtlCol="0">
            <a:normAutofit fontScale="92500" lnSpcReduction="20000"/>
          </a:bodyPr>
          <a:lstStyle/>
          <a:p>
            <a:pPr algn="just">
              <a:lnSpc>
                <a:spcPct val="90000"/>
              </a:lnSpc>
              <a:spcAft>
                <a:spcPts val="600"/>
              </a:spcAft>
              <a:buClr>
                <a:schemeClr val="accent1"/>
              </a:buClr>
              <a:buSzPct val="80000"/>
            </a:pPr>
            <a:r>
              <a:rPr lang="en-US" sz="2400" b="0" i="0" dirty="0">
                <a:effectLst/>
              </a:rPr>
              <a:t>An Autoencoder consists of three layers:</a:t>
            </a:r>
          </a:p>
          <a:p>
            <a:pPr indent="-182880" algn="just">
              <a:lnSpc>
                <a:spcPct val="90000"/>
              </a:lnSpc>
              <a:spcAft>
                <a:spcPts val="600"/>
              </a:spcAft>
              <a:buClr>
                <a:schemeClr val="accent1"/>
              </a:buClr>
              <a:buSzPct val="80000"/>
              <a:buFont typeface="Corbel" pitchFamily="34" charset="0"/>
              <a:buChar char="•"/>
            </a:pPr>
            <a:r>
              <a:rPr lang="en-US" sz="2400" b="0" i="0" dirty="0">
                <a:effectLst/>
              </a:rPr>
              <a:t>Encoder</a:t>
            </a:r>
          </a:p>
          <a:p>
            <a:pPr indent="-182880" algn="just">
              <a:lnSpc>
                <a:spcPct val="90000"/>
              </a:lnSpc>
              <a:spcAft>
                <a:spcPts val="600"/>
              </a:spcAft>
              <a:buClr>
                <a:schemeClr val="accent1"/>
              </a:buClr>
              <a:buSzPct val="80000"/>
              <a:buFont typeface="Corbel" pitchFamily="34" charset="0"/>
              <a:buChar char="•"/>
            </a:pPr>
            <a:r>
              <a:rPr lang="en-US" sz="2400" b="0" i="0" dirty="0">
                <a:effectLst/>
              </a:rPr>
              <a:t>Code</a:t>
            </a:r>
          </a:p>
          <a:p>
            <a:pPr indent="-182880" algn="just">
              <a:lnSpc>
                <a:spcPct val="90000"/>
              </a:lnSpc>
              <a:spcAft>
                <a:spcPts val="600"/>
              </a:spcAft>
              <a:buClr>
                <a:schemeClr val="accent1"/>
              </a:buClr>
              <a:buSzPct val="80000"/>
              <a:buFont typeface="Corbel" pitchFamily="34" charset="0"/>
              <a:buChar char="•"/>
            </a:pPr>
            <a:r>
              <a:rPr lang="en-US" sz="2400" b="0" i="0" dirty="0">
                <a:effectLst/>
              </a:rPr>
              <a:t>Decoder</a:t>
            </a:r>
          </a:p>
          <a:p>
            <a:pPr indent="-182880" algn="just">
              <a:lnSpc>
                <a:spcPct val="90000"/>
              </a:lnSpc>
              <a:spcAft>
                <a:spcPts val="600"/>
              </a:spcAft>
              <a:buClr>
                <a:schemeClr val="accent1"/>
              </a:buClr>
              <a:buSzPct val="80000"/>
              <a:buFont typeface="Corbel" pitchFamily="34" charset="0"/>
              <a:buChar char="•"/>
            </a:pPr>
            <a:endParaRPr lang="en-US" sz="2400" b="0" i="0" dirty="0">
              <a:effectLst/>
            </a:endParaRPr>
          </a:p>
          <a:p>
            <a:pPr indent="-182880" algn="just">
              <a:lnSpc>
                <a:spcPct val="90000"/>
              </a:lnSpc>
              <a:spcAft>
                <a:spcPts val="600"/>
              </a:spcAft>
              <a:buClr>
                <a:schemeClr val="accent1"/>
              </a:buClr>
              <a:buSzPct val="80000"/>
              <a:buFont typeface="Corbel" pitchFamily="34" charset="0"/>
              <a:buChar char="•"/>
            </a:pPr>
            <a:r>
              <a:rPr lang="en-US" sz="2400" b="0" i="0" dirty="0">
                <a:effectLst/>
              </a:rPr>
              <a:t>The Encoder layer compresses the input image into a latent space representation. It encodes the input image as a compressed representation in a reduced dimension. </a:t>
            </a:r>
          </a:p>
          <a:p>
            <a:pPr indent="-182880" algn="just">
              <a:lnSpc>
                <a:spcPct val="90000"/>
              </a:lnSpc>
              <a:spcAft>
                <a:spcPts val="600"/>
              </a:spcAft>
              <a:buClr>
                <a:schemeClr val="accent1"/>
              </a:buClr>
              <a:buSzPct val="80000"/>
              <a:buFont typeface="Corbel" pitchFamily="34" charset="0"/>
              <a:buChar char="•"/>
            </a:pPr>
            <a:endParaRPr lang="en-US" sz="2400" b="0" i="0" dirty="0">
              <a:effectLst/>
            </a:endParaRPr>
          </a:p>
          <a:p>
            <a:pPr indent="-182880" algn="just">
              <a:lnSpc>
                <a:spcPct val="90000"/>
              </a:lnSpc>
              <a:spcAft>
                <a:spcPts val="600"/>
              </a:spcAft>
              <a:buClr>
                <a:schemeClr val="accent1"/>
              </a:buClr>
              <a:buSzPct val="80000"/>
              <a:buFont typeface="Corbel" pitchFamily="34" charset="0"/>
              <a:buChar char="•"/>
            </a:pPr>
            <a:r>
              <a:rPr lang="en-US" sz="2400" b="0" i="0" dirty="0">
                <a:effectLst/>
              </a:rPr>
              <a:t>The compressed image is a distorted version of the original image.</a:t>
            </a:r>
          </a:p>
          <a:p>
            <a:pPr indent="-182880" algn="just">
              <a:lnSpc>
                <a:spcPct val="90000"/>
              </a:lnSpc>
              <a:spcAft>
                <a:spcPts val="600"/>
              </a:spcAft>
              <a:buClr>
                <a:schemeClr val="accent1"/>
              </a:buClr>
              <a:buSzPct val="80000"/>
              <a:buFont typeface="Corbel" pitchFamily="34" charset="0"/>
              <a:buChar char="•"/>
            </a:pPr>
            <a:endParaRPr lang="en-US" sz="2400" b="0" i="0" dirty="0">
              <a:effectLst/>
            </a:endParaRPr>
          </a:p>
          <a:p>
            <a:pPr indent="-182880" algn="just">
              <a:lnSpc>
                <a:spcPct val="90000"/>
              </a:lnSpc>
              <a:spcAft>
                <a:spcPts val="600"/>
              </a:spcAft>
              <a:buClr>
                <a:schemeClr val="accent1"/>
              </a:buClr>
              <a:buSzPct val="80000"/>
              <a:buFont typeface="Corbel" pitchFamily="34" charset="0"/>
              <a:buChar char="•"/>
            </a:pPr>
            <a:r>
              <a:rPr lang="en-US" sz="2400" b="0" i="0" dirty="0">
                <a:effectLst/>
              </a:rPr>
              <a:t>The Code layer represents the compressed input fed to the decoder layer. </a:t>
            </a:r>
          </a:p>
          <a:p>
            <a:pPr indent="-182880" algn="just">
              <a:lnSpc>
                <a:spcPct val="90000"/>
              </a:lnSpc>
              <a:spcAft>
                <a:spcPts val="600"/>
              </a:spcAft>
              <a:buClr>
                <a:schemeClr val="accent1"/>
              </a:buClr>
              <a:buSzPct val="80000"/>
              <a:buFont typeface="Corbel" pitchFamily="34" charset="0"/>
              <a:buChar char="•"/>
            </a:pPr>
            <a:endParaRPr lang="en-US" sz="2400" b="0" i="0" dirty="0">
              <a:effectLst/>
            </a:endParaRPr>
          </a:p>
          <a:p>
            <a:pPr indent="-182880" algn="just">
              <a:lnSpc>
                <a:spcPct val="90000"/>
              </a:lnSpc>
              <a:spcAft>
                <a:spcPts val="600"/>
              </a:spcAft>
              <a:buClr>
                <a:schemeClr val="accent1"/>
              </a:buClr>
              <a:buSzPct val="80000"/>
              <a:buFont typeface="Corbel" pitchFamily="34" charset="0"/>
              <a:buChar char="•"/>
            </a:pPr>
            <a:r>
              <a:rPr lang="en-US" sz="2400" b="0" i="0" dirty="0">
                <a:effectLst/>
              </a:rPr>
              <a:t>The decoder layer decodes the encoded image back to the original dimension. The decoded image is reconstructed from latent space representation, and it is reconstructed from the latent space representation and is a lossy reconstruction of the original image.</a:t>
            </a:r>
          </a:p>
        </p:txBody>
      </p:sp>
    </p:spTree>
    <p:extLst>
      <p:ext uri="{BB962C8B-B14F-4D97-AF65-F5344CB8AC3E}">
        <p14:creationId xmlns:p14="http://schemas.microsoft.com/office/powerpoint/2010/main" val="1686425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0" name="Picture 9" descr="Graph on document with pen">
            <a:extLst>
              <a:ext uri="{FF2B5EF4-FFF2-40B4-BE49-F238E27FC236}">
                <a16:creationId xmlns:a16="http://schemas.microsoft.com/office/drawing/2014/main" id="{BB6AB630-87E1-40B5-CC68-1D00CC39A005}"/>
              </a:ext>
            </a:extLst>
          </p:cNvPr>
          <p:cNvPicPr>
            <a:picLocks noChangeAspect="1"/>
          </p:cNvPicPr>
          <p:nvPr/>
        </p:nvPicPr>
        <p:blipFill rotWithShape="1">
          <a:blip r:embed="rId2">
            <a:duotone>
              <a:schemeClr val="bg2">
                <a:shade val="45000"/>
                <a:satMod val="135000"/>
              </a:schemeClr>
              <a:prstClr val="white"/>
            </a:duotone>
            <a:alphaModFix amt="35000"/>
          </a:blip>
          <a:srcRect t="1510" b="14220"/>
          <a:stretch/>
        </p:blipFill>
        <p:spPr>
          <a:xfrm>
            <a:off x="20" y="10"/>
            <a:ext cx="12191980" cy="6857990"/>
          </a:xfrm>
          <a:prstGeom prst="rect">
            <a:avLst/>
          </a:prstGeom>
        </p:spPr>
      </p:pic>
      <p:sp>
        <p:nvSpPr>
          <p:cNvPr id="8" name="TextBox 7">
            <a:extLst>
              <a:ext uri="{FF2B5EF4-FFF2-40B4-BE49-F238E27FC236}">
                <a16:creationId xmlns:a16="http://schemas.microsoft.com/office/drawing/2014/main" id="{C0EC7DDB-AD05-3C3B-D32B-FC02FBF34644}"/>
              </a:ext>
            </a:extLst>
          </p:cNvPr>
          <p:cNvSpPr txBox="1"/>
          <p:nvPr/>
        </p:nvSpPr>
        <p:spPr>
          <a:xfrm>
            <a:off x="1143000" y="609600"/>
            <a:ext cx="9875520" cy="135636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u="sng">
                <a:solidFill>
                  <a:schemeClr val="accent1"/>
                </a:solidFill>
                <a:latin typeface="+mj-lt"/>
                <a:ea typeface="+mj-ea"/>
                <a:cs typeface="+mj-cs"/>
              </a:rPr>
              <a:t>Training Autoencoders</a:t>
            </a:r>
          </a:p>
        </p:txBody>
      </p:sp>
      <p:sp>
        <p:nvSpPr>
          <p:cNvPr id="6" name="TextBox 5">
            <a:extLst>
              <a:ext uri="{FF2B5EF4-FFF2-40B4-BE49-F238E27FC236}">
                <a16:creationId xmlns:a16="http://schemas.microsoft.com/office/drawing/2014/main" id="{0418419D-3668-86CA-93B2-7FB31DA6DAFE}"/>
              </a:ext>
            </a:extLst>
          </p:cNvPr>
          <p:cNvSpPr txBox="1"/>
          <p:nvPr/>
        </p:nvSpPr>
        <p:spPr>
          <a:xfrm>
            <a:off x="1143000" y="2057400"/>
            <a:ext cx="9872871" cy="4038600"/>
          </a:xfrm>
          <a:prstGeom prst="rect">
            <a:avLst/>
          </a:prstGeom>
        </p:spPr>
        <p:txBody>
          <a:bodyPr vert="horz" lIns="91440" tIns="45720" rIns="91440" bIns="45720" rtlCol="0">
            <a:normAutofit/>
          </a:bodyPr>
          <a:lstStyle/>
          <a:p>
            <a:pPr indent="-182880" algn="just">
              <a:lnSpc>
                <a:spcPct val="90000"/>
              </a:lnSpc>
              <a:spcAft>
                <a:spcPts val="600"/>
              </a:spcAft>
              <a:buClr>
                <a:schemeClr val="accent1"/>
              </a:buClr>
              <a:buSzPct val="80000"/>
              <a:buFont typeface="Corbel" pitchFamily="34" charset="0"/>
              <a:buChar char="•"/>
            </a:pPr>
            <a:r>
              <a:rPr lang="en-US" dirty="0"/>
              <a:t>When you're building an autoencoder, there are a few things to keep in mind.</a:t>
            </a:r>
          </a:p>
          <a:p>
            <a:pPr indent="-182880" algn="just">
              <a:lnSpc>
                <a:spcPct val="90000"/>
              </a:lnSpc>
              <a:spcAft>
                <a:spcPts val="600"/>
              </a:spcAft>
              <a:buClr>
                <a:schemeClr val="accent1"/>
              </a:buClr>
              <a:buSzPct val="80000"/>
              <a:buFont typeface="Corbel" pitchFamily="34" charset="0"/>
              <a:buChar char="•"/>
            </a:pPr>
            <a:endParaRPr lang="en-US" dirty="0"/>
          </a:p>
          <a:p>
            <a:pPr indent="-182880" algn="just">
              <a:lnSpc>
                <a:spcPct val="90000"/>
              </a:lnSpc>
              <a:spcAft>
                <a:spcPts val="600"/>
              </a:spcAft>
              <a:buClr>
                <a:schemeClr val="accent1"/>
              </a:buClr>
              <a:buSzPct val="80000"/>
              <a:buFont typeface="Corbel" pitchFamily="34" charset="0"/>
              <a:buChar char="•"/>
            </a:pPr>
            <a:r>
              <a:rPr lang="en-US" dirty="0"/>
              <a:t>First, the code or bottleneck size is the most critical hyperparameter to tune the autoencoder. It decides how much data has to be compressed. It can also act as a </a:t>
            </a:r>
            <a:r>
              <a:rPr lang="en-US" dirty="0" err="1"/>
              <a:t>regularisation</a:t>
            </a:r>
            <a:r>
              <a:rPr lang="en-US" dirty="0"/>
              <a:t> term.</a:t>
            </a:r>
          </a:p>
          <a:p>
            <a:pPr indent="-182880" algn="just">
              <a:lnSpc>
                <a:spcPct val="90000"/>
              </a:lnSpc>
              <a:spcAft>
                <a:spcPts val="600"/>
              </a:spcAft>
              <a:buClr>
                <a:schemeClr val="accent1"/>
              </a:buClr>
              <a:buSzPct val="80000"/>
              <a:buFont typeface="Corbel" pitchFamily="34" charset="0"/>
              <a:buChar char="•"/>
            </a:pPr>
            <a:endParaRPr lang="en-US" dirty="0"/>
          </a:p>
          <a:p>
            <a:pPr indent="-182880" algn="just">
              <a:lnSpc>
                <a:spcPct val="90000"/>
              </a:lnSpc>
              <a:spcAft>
                <a:spcPts val="600"/>
              </a:spcAft>
              <a:buClr>
                <a:schemeClr val="accent1"/>
              </a:buClr>
              <a:buSzPct val="80000"/>
              <a:buFont typeface="Corbel" pitchFamily="34" charset="0"/>
              <a:buChar char="•"/>
            </a:pPr>
            <a:r>
              <a:rPr lang="en-US" dirty="0"/>
              <a:t>Secondly, it's important to remember that the number of layers is critical when tuning autoencoders. A higher depth increases model complexity, but a lower depth is faster to process.</a:t>
            </a:r>
          </a:p>
          <a:p>
            <a:pPr indent="-182880" algn="just">
              <a:lnSpc>
                <a:spcPct val="90000"/>
              </a:lnSpc>
              <a:spcAft>
                <a:spcPts val="600"/>
              </a:spcAft>
              <a:buClr>
                <a:schemeClr val="accent1"/>
              </a:buClr>
              <a:buSzPct val="80000"/>
              <a:buFont typeface="Corbel" pitchFamily="34" charset="0"/>
              <a:buChar char="•"/>
            </a:pPr>
            <a:endParaRPr lang="en-US" dirty="0"/>
          </a:p>
          <a:p>
            <a:pPr indent="-182880" algn="just">
              <a:lnSpc>
                <a:spcPct val="90000"/>
              </a:lnSpc>
              <a:spcAft>
                <a:spcPts val="600"/>
              </a:spcAft>
              <a:buClr>
                <a:schemeClr val="accent1"/>
              </a:buClr>
              <a:buSzPct val="80000"/>
              <a:buFont typeface="Corbel" pitchFamily="34" charset="0"/>
              <a:buChar char="•"/>
            </a:pPr>
            <a:r>
              <a:rPr lang="en-US" dirty="0"/>
              <a:t>Thirdly, you should pay attention to how many nodes you use per layer. The number of nodes decreases with each subsequent layer in the autoencoder as the input to each layer becomes smaller across the layers.</a:t>
            </a:r>
          </a:p>
          <a:p>
            <a:pPr indent="-182880" algn="just">
              <a:lnSpc>
                <a:spcPct val="90000"/>
              </a:lnSpc>
              <a:spcAft>
                <a:spcPts val="600"/>
              </a:spcAft>
              <a:buClr>
                <a:schemeClr val="accent1"/>
              </a:buClr>
              <a:buSzPct val="80000"/>
              <a:buFont typeface="Corbel" pitchFamily="34" charset="0"/>
              <a:buChar char="•"/>
            </a:pPr>
            <a:endParaRPr lang="en-US" dirty="0"/>
          </a:p>
          <a:p>
            <a:pPr indent="-182880" algn="just">
              <a:lnSpc>
                <a:spcPct val="90000"/>
              </a:lnSpc>
              <a:spcAft>
                <a:spcPts val="600"/>
              </a:spcAft>
              <a:buClr>
                <a:schemeClr val="accent1"/>
              </a:buClr>
              <a:buSzPct val="80000"/>
              <a:buFont typeface="Corbel" pitchFamily="34" charset="0"/>
              <a:buChar char="•"/>
            </a:pPr>
            <a:r>
              <a:rPr lang="en-US" dirty="0"/>
              <a:t>Finally, it's worth noting that there are two famous losses for reconstruction: MSE Loss and L1 Loss.</a:t>
            </a:r>
          </a:p>
        </p:txBody>
      </p:sp>
    </p:spTree>
    <p:extLst>
      <p:ext uri="{BB962C8B-B14F-4D97-AF65-F5344CB8AC3E}">
        <p14:creationId xmlns:p14="http://schemas.microsoft.com/office/powerpoint/2010/main" val="3718475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0AF848-F730-1321-76B9-AAF4AA39925F}"/>
              </a:ext>
            </a:extLst>
          </p:cNvPr>
          <p:cNvSpPr/>
          <p:nvPr/>
        </p:nvSpPr>
        <p:spPr>
          <a:xfrm>
            <a:off x="1937874" y="499438"/>
            <a:ext cx="8316251"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UNDER THE GUIDANCE OF</a:t>
            </a:r>
          </a:p>
        </p:txBody>
      </p:sp>
      <p:sp>
        <p:nvSpPr>
          <p:cNvPr id="3" name="Rectangle 2">
            <a:extLst>
              <a:ext uri="{FF2B5EF4-FFF2-40B4-BE49-F238E27FC236}">
                <a16:creationId xmlns:a16="http://schemas.microsoft.com/office/drawing/2014/main" id="{164D64D1-CD2E-D51C-F9DA-5FC83360B903}"/>
              </a:ext>
            </a:extLst>
          </p:cNvPr>
          <p:cNvSpPr/>
          <p:nvPr/>
        </p:nvSpPr>
        <p:spPr>
          <a:xfrm>
            <a:off x="3621956" y="4107877"/>
            <a:ext cx="4948086" cy="1200329"/>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rPr>
              <a:t>Prof. (Dr) Archana Singh</a:t>
            </a:r>
          </a:p>
          <a:p>
            <a:pPr algn="ctr"/>
            <a:r>
              <a:rPr lang="en-US" sz="2400" b="1" dirty="0">
                <a:ln w="0"/>
                <a:effectLst>
                  <a:outerShdw blurRad="38100" dist="19050" dir="2700000" algn="tl" rotWithShape="0">
                    <a:schemeClr val="dk1">
                      <a:alpha val="40000"/>
                    </a:schemeClr>
                  </a:outerShdw>
                </a:effectLst>
              </a:rPr>
              <a:t>H.O.D</a:t>
            </a:r>
          </a:p>
          <a:p>
            <a:pPr algn="ctr"/>
            <a:r>
              <a:rPr lang="en-US" sz="2400" b="1" cap="none" spc="0" dirty="0">
                <a:ln w="0"/>
                <a:solidFill>
                  <a:schemeClr val="tx1"/>
                </a:solidFill>
                <a:effectLst>
                  <a:outerShdw blurRad="38100" dist="19050" dir="2700000" algn="tl" rotWithShape="0">
                    <a:schemeClr val="dk1">
                      <a:alpha val="40000"/>
                    </a:schemeClr>
                  </a:outerShdw>
                </a:effectLst>
              </a:rPr>
              <a:t>Department of Artificial Intelligence</a:t>
            </a:r>
          </a:p>
        </p:txBody>
      </p:sp>
      <p:pic>
        <p:nvPicPr>
          <p:cNvPr id="10242" name="Picture 2" descr="Dr. Archana Singh">
            <a:extLst>
              <a:ext uri="{FF2B5EF4-FFF2-40B4-BE49-F238E27FC236}">
                <a16:creationId xmlns:a16="http://schemas.microsoft.com/office/drawing/2014/main" id="{A7A62345-8037-C154-E58E-CF5E75BBE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4197" y="2123172"/>
            <a:ext cx="1803605" cy="18036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514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A84EA-A8E7-4605-B30D-530BFA3C4362}"/>
              </a:ext>
            </a:extLst>
          </p:cNvPr>
          <p:cNvPicPr>
            <a:picLocks noChangeAspect="1"/>
          </p:cNvPicPr>
          <p:nvPr/>
        </p:nvPicPr>
        <p:blipFill>
          <a:blip r:embed="rId2"/>
          <a:stretch>
            <a:fillRect/>
          </a:stretch>
        </p:blipFill>
        <p:spPr>
          <a:xfrm>
            <a:off x="3329700" y="237664"/>
            <a:ext cx="5532599" cy="6302286"/>
          </a:xfrm>
          <a:prstGeom prst="rect">
            <a:avLst/>
          </a:prstGeom>
        </p:spPr>
      </p:pic>
    </p:spTree>
    <p:extLst>
      <p:ext uri="{BB962C8B-B14F-4D97-AF65-F5344CB8AC3E}">
        <p14:creationId xmlns:p14="http://schemas.microsoft.com/office/powerpoint/2010/main" val="306350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25AEF3A-5B30-46A2-9872-E4B30240F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389" y="2277600"/>
            <a:ext cx="10123355" cy="230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327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2CCBE-B57D-4601-8385-120BA21DFBB9}"/>
              </a:ext>
            </a:extLst>
          </p:cNvPr>
          <p:cNvSpPr>
            <a:spLocks noGrp="1"/>
          </p:cNvSpPr>
          <p:nvPr>
            <p:ph type="title"/>
          </p:nvPr>
        </p:nvSpPr>
        <p:spPr>
          <a:xfrm>
            <a:off x="479394" y="678915"/>
            <a:ext cx="3939688" cy="5583126"/>
          </a:xfrm>
        </p:spPr>
        <p:txBody>
          <a:bodyPr>
            <a:normAutofit/>
          </a:bodyPr>
          <a:lstStyle/>
          <a:p>
            <a:pPr algn="just"/>
            <a:r>
              <a:rPr lang="en-IN" sz="6200" dirty="0">
                <a:latin typeface="Lato" panose="020F0502020204030203" pitchFamily="34" charset="0"/>
                <a:ea typeface="Lato" panose="020F0502020204030203" pitchFamily="34" charset="0"/>
                <a:cs typeface="Lato" panose="020F0502020204030203" pitchFamily="34" charset="0"/>
              </a:rPr>
              <a:t>What is a Deepfake?</a:t>
            </a:r>
          </a:p>
        </p:txBody>
      </p:sp>
      <p:graphicFrame>
        <p:nvGraphicFramePr>
          <p:cNvPr id="18" name="Content Placeholder 2">
            <a:extLst>
              <a:ext uri="{FF2B5EF4-FFF2-40B4-BE49-F238E27FC236}">
                <a16:creationId xmlns:a16="http://schemas.microsoft.com/office/drawing/2014/main" id="{07D1F5D8-CA01-9BAA-D57E-73D2B8BBCE2E}"/>
              </a:ext>
            </a:extLst>
          </p:cNvPr>
          <p:cNvGraphicFramePr>
            <a:graphicFrameLocks noGrp="1"/>
          </p:cNvGraphicFramePr>
          <p:nvPr>
            <p:ph idx="1"/>
            <p:extLst>
              <p:ext uri="{D42A27DB-BD31-4B8C-83A1-F6EECF244321}">
                <p14:modId xmlns:p14="http://schemas.microsoft.com/office/powerpoint/2010/main" val="50139609"/>
              </p:ext>
            </p:extLst>
          </p:nvPr>
        </p:nvGraphicFramePr>
        <p:xfrm>
          <a:off x="5108535" y="68896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3696958"/>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E3A7D-66A8-4B7B-80E3-2C11764A9588}"/>
              </a:ext>
            </a:extLst>
          </p:cNvPr>
          <p:cNvSpPr>
            <a:spLocks noGrp="1"/>
          </p:cNvSpPr>
          <p:nvPr>
            <p:ph type="title"/>
          </p:nvPr>
        </p:nvSpPr>
        <p:spPr>
          <a:xfrm>
            <a:off x="793662" y="386930"/>
            <a:ext cx="10066122" cy="1298448"/>
          </a:xfrm>
        </p:spPr>
        <p:txBody>
          <a:bodyPr anchor="b">
            <a:normAutofit/>
          </a:bodyPr>
          <a:lstStyle/>
          <a:p>
            <a:r>
              <a:rPr lang="en-IN" sz="4800" b="0" i="0">
                <a:effectLst/>
                <a:latin typeface="Roboto" panose="02000000000000000000" pitchFamily="2" charset="0"/>
              </a:rPr>
              <a:t>Extraction</a:t>
            </a:r>
            <a:endParaRPr lang="en-IN" sz="4800"/>
          </a:p>
        </p:txBody>
      </p:sp>
      <p:sp>
        <p:nvSpPr>
          <p:cNvPr id="3" name="Content Placeholder 2">
            <a:extLst>
              <a:ext uri="{FF2B5EF4-FFF2-40B4-BE49-F238E27FC236}">
                <a16:creationId xmlns:a16="http://schemas.microsoft.com/office/drawing/2014/main" id="{F68BAABA-1EAF-4B07-AAC2-EE5D0A6327F1}"/>
              </a:ext>
            </a:extLst>
          </p:cNvPr>
          <p:cNvSpPr>
            <a:spLocks noGrp="1"/>
          </p:cNvSpPr>
          <p:nvPr>
            <p:ph idx="1"/>
          </p:nvPr>
        </p:nvSpPr>
        <p:spPr>
          <a:xfrm>
            <a:off x="793661" y="2599509"/>
            <a:ext cx="4530898" cy="3639450"/>
          </a:xfrm>
        </p:spPr>
        <p:txBody>
          <a:bodyPr anchor="ctr">
            <a:normAutofit/>
          </a:bodyPr>
          <a:lstStyle/>
          <a:p>
            <a:pPr marL="0" marR="0" lvl="0" indent="0" algn="just"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Roboto" panose="02000000000000000000" pitchFamily="2" charset="0"/>
              </a:rPr>
              <a:t>Deepfakes leverage deep neural networks to transform faces and require large amounts of data (images) to make it all work smoothly and believable. The extraction process refers to the step of extracting all frames from video clips, identifying the faces and aligning them to optimize for performance.</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a:t>
            </a:r>
          </a:p>
          <a:p>
            <a:pPr marL="0" marR="0" lvl="0" indent="0" algn="just"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solidFill>
                  <a:schemeClr val="tx1"/>
                </a:solidFill>
                <a:effectLst/>
                <a:latin typeface="Roboto" panose="02000000000000000000" pitchFamily="2" charset="0"/>
              </a:rPr>
              <a:t>The alignment is a critical step since the neural network that performs the </a:t>
            </a:r>
            <a:r>
              <a:rPr kumimoji="0" lang="en-US" altLang="en-US" sz="1600" b="0" i="0" u="none" strike="noStrike" cap="none" normalizeH="0" baseline="0" dirty="0" err="1">
                <a:ln>
                  <a:noFill/>
                </a:ln>
                <a:solidFill>
                  <a:schemeClr val="tx1"/>
                </a:solidFill>
                <a:effectLst/>
                <a:latin typeface="Roboto" panose="02000000000000000000" pitchFamily="2" charset="0"/>
              </a:rPr>
              <a:t>faceswap</a:t>
            </a:r>
            <a:r>
              <a:rPr kumimoji="0" lang="en-US" altLang="en-US" sz="1600" b="0" i="0" u="none" strike="noStrike" cap="none" normalizeH="0" baseline="0" dirty="0">
                <a:ln>
                  <a:noFill/>
                </a:ln>
                <a:solidFill>
                  <a:schemeClr val="tx1"/>
                </a:solidFill>
                <a:effectLst/>
                <a:latin typeface="Roboto" panose="02000000000000000000" pitchFamily="2" charset="0"/>
              </a:rPr>
              <a:t> requires all faces to have the same size (usually 256 x 256) and aligned features. Detecting and aligning faces is a problem that is considered mostly solved and is done by most applications very efficiently (face detection).</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2052" name="Picture 4" descr="Icon&#10;&#10;Description automatically generated with medium confidence">
            <a:extLst>
              <a:ext uri="{FF2B5EF4-FFF2-40B4-BE49-F238E27FC236}">
                <a16:creationId xmlns:a16="http://schemas.microsoft.com/office/drawing/2014/main" id="{2E493C12-D9DA-4686-8AF2-5EA1CF79A5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658965"/>
            <a:ext cx="5150277" cy="13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879310"/>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9D64-CEA2-4E57-8D8F-DDCC51ED4A89}"/>
              </a:ext>
            </a:extLst>
          </p:cNvPr>
          <p:cNvSpPr>
            <a:spLocks noGrp="1"/>
          </p:cNvSpPr>
          <p:nvPr>
            <p:ph type="title"/>
          </p:nvPr>
        </p:nvSpPr>
        <p:spPr>
          <a:xfrm>
            <a:off x="7239014" y="525982"/>
            <a:ext cx="4282983" cy="1200361"/>
          </a:xfrm>
        </p:spPr>
        <p:txBody>
          <a:bodyPr anchor="b">
            <a:normAutofit/>
          </a:bodyPr>
          <a:lstStyle/>
          <a:p>
            <a:r>
              <a:rPr kumimoji="0" lang="en-US" altLang="en-US" sz="3600" b="0" i="0" u="none" strike="noStrike" cap="none" normalizeH="0" baseline="0" dirty="0">
                <a:ln>
                  <a:noFill/>
                </a:ln>
                <a:effectLst/>
                <a:latin typeface="Roboto" panose="02000000000000000000" pitchFamily="2" charset="0"/>
              </a:rPr>
              <a:t>Training</a:t>
            </a:r>
            <a:endParaRPr lang="en-IN" sz="3600" dirty="0"/>
          </a:p>
        </p:txBody>
      </p:sp>
      <p:pic>
        <p:nvPicPr>
          <p:cNvPr id="3074" name="Picture 2" descr="Shape, square&#10;&#10;Description automatically generated">
            <a:extLst>
              <a:ext uri="{FF2B5EF4-FFF2-40B4-BE49-F238E27FC236}">
                <a16:creationId xmlns:a16="http://schemas.microsoft.com/office/drawing/2014/main" id="{77A292C5-93F2-4B3E-99B6-6A734A555B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6187"/>
          <a:stretch/>
        </p:blipFill>
        <p:spPr bwMode="auto">
          <a:xfrm>
            <a:off x="576244" y="650494"/>
            <a:ext cx="5628018" cy="5324142"/>
          </a:xfrm>
          <a:prstGeom prst="rect">
            <a:avLst/>
          </a:prstGeom>
          <a:noFill/>
          <a:extLst>
            <a:ext uri="{909E8E84-426E-40DD-AFC4-6F175D3DCCD1}">
              <a14:hiddenFill xmlns:a14="http://schemas.microsoft.com/office/drawing/2010/main">
                <a:solidFill>
                  <a:srgbClr val="FFFFFF"/>
                </a:solidFill>
              </a14:hiddenFill>
            </a:ext>
          </a:extLst>
        </p:spPr>
      </p:pic>
      <p:sp>
        <p:nvSpPr>
          <p:cNvPr id="3086" name="Content Placeholder 2">
            <a:extLst>
              <a:ext uri="{FF2B5EF4-FFF2-40B4-BE49-F238E27FC236}">
                <a16:creationId xmlns:a16="http://schemas.microsoft.com/office/drawing/2014/main" id="{6BD76C55-8312-4551-ABD9-EE602B56352A}"/>
              </a:ext>
            </a:extLst>
          </p:cNvPr>
          <p:cNvSpPr>
            <a:spLocks noGrp="1"/>
          </p:cNvSpPr>
          <p:nvPr>
            <p:ph idx="1"/>
          </p:nvPr>
        </p:nvSpPr>
        <p:spPr>
          <a:xfrm>
            <a:off x="7239012" y="2031101"/>
            <a:ext cx="4282984" cy="3511943"/>
          </a:xfrm>
        </p:spPr>
        <p:txBody>
          <a:bodyPr anchor="ctr">
            <a:normAutofit/>
          </a:bodyPr>
          <a:lstStyle/>
          <a:p>
            <a:pPr marL="0" marR="0" lvl="0" indent="0" algn="just" defTabSz="914400" rtl="0" eaLnBrk="0" fontAlgn="base" latinLnBrk="0" hangingPunct="0">
              <a:spcBef>
                <a:spcPct val="0"/>
              </a:spcBef>
              <a:spcAft>
                <a:spcPts val="600"/>
              </a:spcAft>
              <a:buClrTx/>
              <a:buSzTx/>
              <a:buFontTx/>
              <a:buNone/>
              <a:tabLst/>
            </a:pPr>
            <a:r>
              <a:rPr kumimoji="0" lang="en-US" altLang="en-US" sz="1800" b="0" i="0" u="none" strike="noStrike" cap="none" normalizeH="0" baseline="0" dirty="0">
                <a:ln>
                  <a:noFill/>
                </a:ln>
                <a:solidFill>
                  <a:schemeClr val="tx1"/>
                </a:solidFill>
                <a:effectLst/>
                <a:latin typeface="Roboto" panose="02000000000000000000" pitchFamily="2" charset="0"/>
              </a:rPr>
              <a:t>The training stage allows the neural network to convert a face into another. The training may take several hours or even days depending on the size of the training set and the device the model is trained on. Like training most other neural networks the training only needs to be completed once. Once the model is trained it would be able to convert a face from person A to person B.</a:t>
            </a:r>
            <a:endParaRPr kumimoji="0" lang="en-US" altLang="en-US" sz="1800" b="0" i="0" u="none" strike="noStrike" cap="none" normalizeH="0" baseline="0" dirty="0">
              <a:ln>
                <a:noFill/>
              </a:ln>
              <a:solidFill>
                <a:schemeClr val="tx1"/>
              </a:solidFill>
              <a:effectLst/>
            </a:endParaRPr>
          </a:p>
          <a:p>
            <a:pPr marL="0" marR="0" lvl="0" indent="0" algn="just" defTabSz="914400" rtl="0" eaLnBrk="0" fontAlgn="base" latinLnBrk="0" hangingPunct="0">
              <a:spcBef>
                <a:spcPct val="0"/>
              </a:spcBef>
              <a:spcAft>
                <a:spcPts val="60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53042154"/>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2A55-0FC8-4C94-BC1D-B3274BE72106}"/>
              </a:ext>
            </a:extLst>
          </p:cNvPr>
          <p:cNvSpPr>
            <a:spLocks noGrp="1"/>
          </p:cNvSpPr>
          <p:nvPr>
            <p:ph type="title"/>
          </p:nvPr>
        </p:nvSpPr>
        <p:spPr>
          <a:xfrm>
            <a:off x="589560" y="856180"/>
            <a:ext cx="5279408" cy="1128068"/>
          </a:xfrm>
        </p:spPr>
        <p:txBody>
          <a:bodyPr anchor="ctr">
            <a:normAutofit/>
          </a:bodyPr>
          <a:lstStyle/>
          <a:p>
            <a:r>
              <a:rPr kumimoji="0" lang="en-US" altLang="en-US" sz="4000" b="0" i="0" u="none" strike="noStrike" cap="none" normalizeH="0" baseline="0" dirty="0">
                <a:ln>
                  <a:noFill/>
                </a:ln>
                <a:effectLst/>
                <a:latin typeface="Roboto" panose="02000000000000000000" pitchFamily="2" charset="0"/>
              </a:rPr>
              <a:t>Creation</a:t>
            </a:r>
            <a:endParaRPr lang="en-IN" sz="4000" dirty="0"/>
          </a:p>
        </p:txBody>
      </p:sp>
      <p:pic>
        <p:nvPicPr>
          <p:cNvPr id="4099" name="Picture 3" descr="A group of people with lines drawn on them&#10;&#10;Description automatically generated">
            <a:extLst>
              <a:ext uri="{FF2B5EF4-FFF2-40B4-BE49-F238E27FC236}">
                <a16:creationId xmlns:a16="http://schemas.microsoft.com/office/drawing/2014/main" id="{A3E8A177-88E0-4E92-B05D-8CADA700EE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22018" y="581892"/>
            <a:ext cx="3920242" cy="251875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 graphic of a couple of people&#10;&#10;Description automatically generated">
            <a:extLst>
              <a:ext uri="{FF2B5EF4-FFF2-40B4-BE49-F238E27FC236}">
                <a16:creationId xmlns:a16="http://schemas.microsoft.com/office/drawing/2014/main" id="{A30FDE3F-9C5A-4878-B1B4-2E5EF8AF72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0509" y="3707894"/>
            <a:ext cx="3401396" cy="25187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10" name="Content Placeholder 2">
            <a:extLst>
              <a:ext uri="{FF2B5EF4-FFF2-40B4-BE49-F238E27FC236}">
                <a16:creationId xmlns:a16="http://schemas.microsoft.com/office/drawing/2014/main" id="{CBFFA7A9-D734-C888-297B-4FCE47EC7BF1}"/>
              </a:ext>
            </a:extLst>
          </p:cNvPr>
          <p:cNvGraphicFramePr>
            <a:graphicFrameLocks noGrp="1"/>
          </p:cNvGraphicFramePr>
          <p:nvPr>
            <p:ph idx="1"/>
          </p:nvPr>
        </p:nvGraphicFramePr>
        <p:xfrm>
          <a:off x="590719" y="2330505"/>
          <a:ext cx="5278066" cy="39795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9062264"/>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 name="Rectangle 63">
            <a:extLst>
              <a:ext uri="{FF2B5EF4-FFF2-40B4-BE49-F238E27FC236}">
                <a16:creationId xmlns:a16="http://schemas.microsoft.com/office/drawing/2014/main" id="{005E64E4-3A72-471D-BF8E-14BFBF23D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65">
            <a:extLst>
              <a:ext uri="{FF2B5EF4-FFF2-40B4-BE49-F238E27FC236}">
                <a16:creationId xmlns:a16="http://schemas.microsoft.com/office/drawing/2014/main" id="{5C3220CC-5433-4C6A-B73B-A5A26080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67">
            <a:extLst>
              <a:ext uri="{FF2B5EF4-FFF2-40B4-BE49-F238E27FC236}">
                <a16:creationId xmlns:a16="http://schemas.microsoft.com/office/drawing/2014/main" id="{79DFFD5E-66DE-44F1-A5DE-5EFD4C4867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7" name="Rectangle 69">
            <a:extLst>
              <a:ext uri="{FF2B5EF4-FFF2-40B4-BE49-F238E27FC236}">
                <a16:creationId xmlns:a16="http://schemas.microsoft.com/office/drawing/2014/main" id="{3DB2D498-AF35-4076-8C00-0D4FF10BF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F76277E-2F78-40FA-A0BA-BD66E008B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74" name="Straight Connector 73">
            <a:extLst>
              <a:ext uri="{FF2B5EF4-FFF2-40B4-BE49-F238E27FC236}">
                <a16:creationId xmlns:a16="http://schemas.microsoft.com/office/drawing/2014/main" id="{9BC3B1C8-8BC3-49E6-A1DA-5EEF4CF959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4E7F62-957F-4D62-BFE1-46FCFB2B5CF7}"/>
              </a:ext>
            </a:extLst>
          </p:cNvPr>
          <p:cNvSpPr>
            <a:spLocks noGrp="1"/>
          </p:cNvSpPr>
          <p:nvPr>
            <p:ph type="title"/>
          </p:nvPr>
        </p:nvSpPr>
        <p:spPr>
          <a:xfrm>
            <a:off x="1109980" y="4206240"/>
            <a:ext cx="9966960" cy="1325880"/>
          </a:xfrm>
        </p:spPr>
        <p:txBody>
          <a:bodyPr vert="horz" lIns="91440" tIns="45720" rIns="91440" bIns="45720" rtlCol="0" anchor="b">
            <a:normAutofit/>
          </a:bodyPr>
          <a:lstStyle/>
          <a:p>
            <a:pPr algn="ctr">
              <a:lnSpc>
                <a:spcPct val="85000"/>
              </a:lnSpc>
            </a:pPr>
            <a:r>
              <a:rPr lang="en-US" sz="5600" b="1" cap="all">
                <a:ln w="15875">
                  <a:solidFill>
                    <a:sysClr val="window" lastClr="FFFFFF"/>
                  </a:solidFill>
                </a:ln>
                <a:effectLst>
                  <a:outerShdw dist="38100" dir="2700000" algn="tl" rotWithShape="0">
                    <a:srgbClr val="DF5327"/>
                  </a:outerShdw>
                </a:effectLst>
                <a:ea typeface="+mn-ea"/>
                <a:cs typeface="+mn-cs"/>
              </a:rPr>
              <a:t>How Do DeepFakes work?</a:t>
            </a:r>
          </a:p>
        </p:txBody>
      </p:sp>
      <p:pic>
        <p:nvPicPr>
          <p:cNvPr id="59" name="Picture 58">
            <a:extLst>
              <a:ext uri="{FF2B5EF4-FFF2-40B4-BE49-F238E27FC236}">
                <a16:creationId xmlns:a16="http://schemas.microsoft.com/office/drawing/2014/main" id="{7C7F3A76-9855-45FF-98AF-03ED5A3D9139}"/>
              </a:ext>
            </a:extLst>
          </p:cNvPr>
          <p:cNvPicPr>
            <a:picLocks noChangeAspect="1"/>
          </p:cNvPicPr>
          <p:nvPr/>
        </p:nvPicPr>
        <p:blipFill>
          <a:blip r:embed="rId2"/>
          <a:stretch>
            <a:fillRect/>
          </a:stretch>
        </p:blipFill>
        <p:spPr>
          <a:xfrm>
            <a:off x="1944759" y="741172"/>
            <a:ext cx="8302482" cy="3279644"/>
          </a:xfrm>
          <a:prstGeom prst="rect">
            <a:avLst/>
          </a:prstGeom>
        </p:spPr>
      </p:pic>
    </p:spTree>
    <p:extLst>
      <p:ext uri="{BB962C8B-B14F-4D97-AF65-F5344CB8AC3E}">
        <p14:creationId xmlns:p14="http://schemas.microsoft.com/office/powerpoint/2010/main" val="233828337"/>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4D10F-72FB-41DD-BA1A-4BEA36F0AD06}"/>
              </a:ext>
            </a:extLst>
          </p:cNvPr>
          <p:cNvSpPr>
            <a:spLocks noGrp="1"/>
          </p:cNvSpPr>
          <p:nvPr>
            <p:ph type="title"/>
          </p:nvPr>
        </p:nvSpPr>
        <p:spPr>
          <a:xfrm>
            <a:off x="589560" y="856180"/>
            <a:ext cx="4560584" cy="1128068"/>
          </a:xfrm>
        </p:spPr>
        <p:txBody>
          <a:bodyPr vert="horz" lIns="91440" tIns="45720" rIns="91440" bIns="45720" rtlCol="0" anchor="ctr">
            <a:noAutofit/>
          </a:bodyPr>
          <a:lstStyle/>
          <a:p>
            <a:r>
              <a:rPr lang="en-US" dirty="0">
                <a:latin typeface="Lato" panose="020F0502020204030203" pitchFamily="34" charset="0"/>
              </a:rPr>
              <a:t>Dataset description</a:t>
            </a:r>
          </a:p>
        </p:txBody>
      </p:sp>
      <p:sp>
        <p:nvSpPr>
          <p:cNvPr id="6" name="TextBox 5">
            <a:extLst>
              <a:ext uri="{FF2B5EF4-FFF2-40B4-BE49-F238E27FC236}">
                <a16:creationId xmlns:a16="http://schemas.microsoft.com/office/drawing/2014/main" id="{8850E09F-A17C-4316-AB3A-A45C3952FEB2}"/>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marR="0" algn="just">
              <a:lnSpc>
                <a:spcPct val="90000"/>
              </a:lnSpc>
              <a:spcBef>
                <a:spcPts val="0"/>
              </a:spcBef>
              <a:spcAft>
                <a:spcPts val="800"/>
              </a:spcAft>
            </a:pPr>
            <a:r>
              <a:rPr lang="en-US" sz="1600" dirty="0">
                <a:effectLst/>
              </a:rPr>
              <a:t>The model is trained over </a:t>
            </a:r>
            <a:r>
              <a:rPr lang="en-US" sz="1600" dirty="0" err="1">
                <a:effectLst/>
              </a:rPr>
              <a:t>VoxCeleb</a:t>
            </a:r>
            <a:r>
              <a:rPr lang="en-US" sz="1600" dirty="0">
                <a:effectLst/>
              </a:rPr>
              <a:t> dataset which is a face dataset. The 22496 videos in the </a:t>
            </a:r>
            <a:r>
              <a:rPr lang="en-US" sz="1600" dirty="0" err="1">
                <a:effectLst/>
              </a:rPr>
              <a:t>VoxCeleb</a:t>
            </a:r>
            <a:r>
              <a:rPr lang="en-US" sz="1600" dirty="0">
                <a:effectLst/>
              </a:rPr>
              <a:t> dataset are face-extracting videos from YouTube. In the first video frame, an initial bounding box has been extracted for pre-processing. This face is followed until it strays too far from its starting location. Then, the video frames are being cropped using the smallest crop that includes all the bounding boxes. Up until the end of the series, the process is repeated. Sequences with resolutions less than 256x256 are removed, and the remaining videos are scaled to 256x256 while maintaining the aspect ratio. It's noteworthy to notice that the employed </a:t>
            </a:r>
            <a:r>
              <a:rPr lang="en-US" sz="1600" dirty="0" err="1">
                <a:effectLst/>
              </a:rPr>
              <a:t>Aliaksandr’s</a:t>
            </a:r>
            <a:r>
              <a:rPr lang="en-US" sz="1600" dirty="0">
                <a:effectLst/>
              </a:rPr>
              <a:t> first order model produces more realistic movies with faces moving freely within the bounding box when compared to X2Face.</a:t>
            </a:r>
          </a:p>
        </p:txBody>
      </p:sp>
      <p:pic>
        <p:nvPicPr>
          <p:cNvPr id="4" name="Content Placeholder 3" descr="A picture containing human face, collage, smile, person&#10;&#10;Description automatically generated">
            <a:extLst>
              <a:ext uri="{FF2B5EF4-FFF2-40B4-BE49-F238E27FC236}">
                <a16:creationId xmlns:a16="http://schemas.microsoft.com/office/drawing/2014/main" id="{910B72A2-1C26-4AB4-8565-60CFC85E7BAA}"/>
              </a:ext>
            </a:extLst>
          </p:cNvPr>
          <p:cNvPicPr>
            <a:picLocks noGrp="1"/>
          </p:cNvPicPr>
          <p:nvPr>
            <p:ph idx="1"/>
          </p:nvPr>
        </p:nvPicPr>
        <p:blipFill rotWithShape="1">
          <a:blip r:embed="rId3"/>
          <a:srcRect r="27788" b="-1"/>
          <a:stretch/>
        </p:blipFill>
        <p:spPr>
          <a:xfrm>
            <a:off x="5977788" y="799352"/>
            <a:ext cx="5425410" cy="5259296"/>
          </a:xfrm>
          <a:prstGeom prst="rect">
            <a:avLst/>
          </a:prstGeom>
        </p:spPr>
      </p:pic>
    </p:spTree>
    <p:extLst>
      <p:ext uri="{BB962C8B-B14F-4D97-AF65-F5344CB8AC3E}">
        <p14:creationId xmlns:p14="http://schemas.microsoft.com/office/powerpoint/2010/main" val="374179349"/>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A1ECF6-6B8E-45AF-94AB-32006C6A0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A2B841C7-EA3D-428C-A1CA-F04A2D1C7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982EED6E-6146-47EE-A6CD-2B7A1F7558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95C0689-E780-41C3-94CE-0AB196642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319078CC-552A-44D1-B1C7-CAD222FA70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82848" y="4220801"/>
            <a:ext cx="421593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0095F95-D838-4769-AA2E-A16061CB1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67FE47-366C-4026-A25F-D5BD01B7106D}"/>
              </a:ext>
            </a:extLst>
          </p:cNvPr>
          <p:cNvSpPr>
            <a:spLocks noGrp="1"/>
          </p:cNvSpPr>
          <p:nvPr>
            <p:ph type="title"/>
          </p:nvPr>
        </p:nvSpPr>
        <p:spPr>
          <a:xfrm>
            <a:off x="6096961" y="857675"/>
            <a:ext cx="5187712" cy="3437782"/>
          </a:xfrm>
          <a:prstGeom prst="ellipse">
            <a:avLst/>
          </a:prstGeom>
        </p:spPr>
        <p:txBody>
          <a:bodyPr vert="horz" lIns="91440" tIns="45720" rIns="91440" bIns="45720" rtlCol="0" anchor="b">
            <a:normAutofit/>
          </a:bodyPr>
          <a:lstStyle/>
          <a:p>
            <a:pPr algn="ctr">
              <a:lnSpc>
                <a:spcPct val="85000"/>
              </a:lnSpc>
            </a:pPr>
            <a:br>
              <a:rPr lang="en-US" sz="5600" b="1" cap="all">
                <a:ln w="15875">
                  <a:solidFill>
                    <a:sysClr val="window" lastClr="FFFFFF"/>
                  </a:solidFill>
                </a:ln>
                <a:solidFill>
                  <a:srgbClr val="DF5327"/>
                </a:solidFill>
                <a:effectLst>
                  <a:outerShdw dist="38100" dir="2700000" algn="tl" rotWithShape="0">
                    <a:srgbClr val="DF5327"/>
                  </a:outerShdw>
                </a:effectLst>
                <a:ea typeface="+mn-ea"/>
                <a:cs typeface="+mn-cs"/>
              </a:rPr>
            </a:br>
            <a:r>
              <a:rPr lang="en-US" sz="5600" b="1" cap="all">
                <a:ln w="15875">
                  <a:solidFill>
                    <a:sysClr val="window" lastClr="FFFFFF"/>
                  </a:solidFill>
                </a:ln>
                <a:solidFill>
                  <a:srgbClr val="DF5327"/>
                </a:solidFill>
                <a:effectLst>
                  <a:outerShdw dist="38100" dir="2700000" algn="tl" rotWithShape="0">
                    <a:srgbClr val="DF5327"/>
                  </a:outerShdw>
                </a:effectLst>
                <a:ea typeface="+mn-ea"/>
                <a:cs typeface="+mn-cs"/>
              </a:rPr>
              <a:t>TARGET IMAGES</a:t>
            </a:r>
          </a:p>
        </p:txBody>
      </p:sp>
      <p:pic>
        <p:nvPicPr>
          <p:cNvPr id="4" name="Content Placeholder 3" descr="A person with long hair&#10;&#10;Description automatically generated with medium confidence">
            <a:extLst>
              <a:ext uri="{FF2B5EF4-FFF2-40B4-BE49-F238E27FC236}">
                <a16:creationId xmlns:a16="http://schemas.microsoft.com/office/drawing/2014/main" id="{C76D5DEA-5644-4D8A-9799-681854E1EB5F}"/>
              </a:ext>
            </a:extLst>
          </p:cNvPr>
          <p:cNvPicPr>
            <a:picLocks noChangeAspect="1"/>
          </p:cNvPicPr>
          <p:nvPr/>
        </p:nvPicPr>
        <p:blipFill rotWithShape="1">
          <a:blip r:embed="rId2">
            <a:extLst>
              <a:ext uri="{28A0092B-C50C-407E-A947-70E740481C1C}">
                <a14:useLocalDpi xmlns:a14="http://schemas.microsoft.com/office/drawing/2010/main" val="0"/>
              </a:ext>
            </a:extLst>
          </a:blip>
          <a:srcRect l="1758" r="25310" b="2"/>
          <a:stretch/>
        </p:blipFill>
        <p:spPr>
          <a:xfrm>
            <a:off x="702347" y="731519"/>
            <a:ext cx="2372029" cy="3252317"/>
          </a:xfrm>
          <a:prstGeom prst="rect">
            <a:avLst/>
          </a:prstGeom>
        </p:spPr>
      </p:pic>
      <p:sp>
        <p:nvSpPr>
          <p:cNvPr id="22" name="Rectangle 21">
            <a:extLst>
              <a:ext uri="{FF2B5EF4-FFF2-40B4-BE49-F238E27FC236}">
                <a16:creationId xmlns:a16="http://schemas.microsoft.com/office/drawing/2014/main" id="{EC3869BF-0DFC-4D43-8D4D-C5FC7E0D0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5243" y="731519"/>
            <a:ext cx="2395567" cy="21423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1EA1EA-9DFF-4022-9DA0-E6E613796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47" y="4126208"/>
            <a:ext cx="2372029" cy="20378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C38D8F-8151-4AB9-91F6-E575D9A110D8}"/>
              </a:ext>
            </a:extLst>
          </p:cNvPr>
          <p:cNvPicPr>
            <a:picLocks noChangeAspect="1"/>
          </p:cNvPicPr>
          <p:nvPr/>
        </p:nvPicPr>
        <p:blipFill rotWithShape="1">
          <a:blip r:embed="rId3">
            <a:extLst>
              <a:ext uri="{28A0092B-C50C-407E-A947-70E740481C1C}">
                <a14:useLocalDpi xmlns:a14="http://schemas.microsoft.com/office/drawing/2010/main" val="0"/>
              </a:ext>
            </a:extLst>
          </a:blip>
          <a:srcRect l="2497" r="1554" b="4"/>
          <a:stretch/>
        </p:blipFill>
        <p:spPr>
          <a:xfrm>
            <a:off x="3235244" y="3013787"/>
            <a:ext cx="2395566" cy="3150287"/>
          </a:xfrm>
          <a:prstGeom prst="rect">
            <a:avLst/>
          </a:prstGeom>
        </p:spPr>
      </p:pic>
    </p:spTree>
    <p:extLst>
      <p:ext uri="{BB962C8B-B14F-4D97-AF65-F5344CB8AC3E}">
        <p14:creationId xmlns:p14="http://schemas.microsoft.com/office/powerpoint/2010/main" val="3202157889"/>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005E64E4-3A72-471D-BF8E-14BFBF23D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0">
            <a:extLst>
              <a:ext uri="{FF2B5EF4-FFF2-40B4-BE49-F238E27FC236}">
                <a16:creationId xmlns:a16="http://schemas.microsoft.com/office/drawing/2014/main" id="{5C3220CC-5433-4C6A-B73B-A5A26080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12">
            <a:extLst>
              <a:ext uri="{FF2B5EF4-FFF2-40B4-BE49-F238E27FC236}">
                <a16:creationId xmlns:a16="http://schemas.microsoft.com/office/drawing/2014/main" id="{79DFFD5E-66DE-44F1-A5DE-5EFD4C4867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14">
            <a:extLst>
              <a:ext uri="{FF2B5EF4-FFF2-40B4-BE49-F238E27FC236}">
                <a16:creationId xmlns:a16="http://schemas.microsoft.com/office/drawing/2014/main" id="{B4FCF150-FF89-411A-8A03-EF8AE04B4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6">
            <a:extLst>
              <a:ext uri="{FF2B5EF4-FFF2-40B4-BE49-F238E27FC236}">
                <a16:creationId xmlns:a16="http://schemas.microsoft.com/office/drawing/2014/main" id="{FBA62A59-35D6-4755-828A-5C77A60419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3843" y="4005950"/>
            <a:ext cx="53190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18">
            <a:extLst>
              <a:ext uri="{FF2B5EF4-FFF2-40B4-BE49-F238E27FC236}">
                <a16:creationId xmlns:a16="http://schemas.microsoft.com/office/drawing/2014/main" id="{10B54635-2596-45B8-AE98-306D68A6B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560F08-4B9A-4650-9DE5-EFE2FBCCADD9}"/>
              </a:ext>
            </a:extLst>
          </p:cNvPr>
          <p:cNvSpPr>
            <a:spLocks noGrp="1"/>
          </p:cNvSpPr>
          <p:nvPr>
            <p:ph type="title"/>
          </p:nvPr>
        </p:nvSpPr>
        <p:spPr>
          <a:xfrm>
            <a:off x="5283553" y="893398"/>
            <a:ext cx="6019601" cy="3187208"/>
          </a:xfrm>
        </p:spPr>
        <p:txBody>
          <a:bodyPr vert="horz" lIns="91440" tIns="45720" rIns="91440" bIns="45720" rtlCol="0" anchor="b">
            <a:normAutofit/>
          </a:bodyPr>
          <a:lstStyle/>
          <a:p>
            <a:pPr algn="ctr">
              <a:lnSpc>
                <a:spcPct val="85000"/>
              </a:lnSpc>
            </a:pPr>
            <a:r>
              <a:rPr lang="en-US" sz="7200" b="1" cap="all">
                <a:ln w="15875">
                  <a:solidFill>
                    <a:sysClr val="window" lastClr="FFFFFF"/>
                  </a:solidFill>
                </a:ln>
                <a:solidFill>
                  <a:srgbClr val="DF5327"/>
                </a:solidFill>
                <a:effectLst>
                  <a:outerShdw dist="38100" dir="2700000" algn="tl" rotWithShape="0">
                    <a:srgbClr val="DF5327"/>
                  </a:outerShdw>
                </a:effectLst>
                <a:ea typeface="+mn-ea"/>
                <a:cs typeface="+mn-cs"/>
              </a:rPr>
              <a:t>Driving Video</a:t>
            </a:r>
          </a:p>
        </p:txBody>
      </p:sp>
      <p:pic>
        <p:nvPicPr>
          <p:cNvPr id="4" name="1" descr="A person in a suit&#10;&#10;Description automatically generated">
            <a:hlinkClick r:id="" action="ppaction://media"/>
            <a:extLst>
              <a:ext uri="{FF2B5EF4-FFF2-40B4-BE49-F238E27FC236}">
                <a16:creationId xmlns:a16="http://schemas.microsoft.com/office/drawing/2014/main" id="{D9A0F778-EA76-490E-AF38-D444863FCB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2064" y="1697781"/>
            <a:ext cx="3460457" cy="3460457"/>
          </a:xfrm>
          <a:prstGeom prst="rect">
            <a:avLst/>
          </a:prstGeom>
        </p:spPr>
      </p:pic>
    </p:spTree>
    <p:extLst>
      <p:ext uri="{BB962C8B-B14F-4D97-AF65-F5344CB8AC3E}">
        <p14:creationId xmlns:p14="http://schemas.microsoft.com/office/powerpoint/2010/main" val="2612737575"/>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173FF5-A348-2B6B-DE06-0A35A8848CF6}"/>
              </a:ext>
            </a:extLst>
          </p:cNvPr>
          <p:cNvSpPr txBox="1"/>
          <p:nvPr/>
        </p:nvSpPr>
        <p:spPr>
          <a:xfrm>
            <a:off x="635295" y="636686"/>
            <a:ext cx="8691585" cy="646331"/>
          </a:xfrm>
          <a:prstGeom prst="rect">
            <a:avLst/>
          </a:prstGeom>
          <a:noFill/>
        </p:spPr>
        <p:txBody>
          <a:bodyPr wrap="square">
            <a:spAutoFit/>
          </a:bodyPr>
          <a:lstStyle/>
          <a:p>
            <a:r>
              <a:rPr lang="en-US" sz="3600" b="1" u="sng" dirty="0">
                <a:latin typeface="Lato" panose="020F0502020204030203" pitchFamily="34" charset="0"/>
                <a:ea typeface="+mn-ea"/>
                <a:cs typeface="+mn-cs"/>
              </a:rPr>
              <a:t>Generative Adversarial Network (GAN)</a:t>
            </a:r>
            <a:endParaRPr lang="en-IN" sz="3600" b="1" u="sng" dirty="0"/>
          </a:p>
        </p:txBody>
      </p:sp>
      <p:sp>
        <p:nvSpPr>
          <p:cNvPr id="7" name="TextBox 6">
            <a:extLst>
              <a:ext uri="{FF2B5EF4-FFF2-40B4-BE49-F238E27FC236}">
                <a16:creationId xmlns:a16="http://schemas.microsoft.com/office/drawing/2014/main" id="{139F1F59-776E-50F6-BD6D-4B248BED9076}"/>
              </a:ext>
            </a:extLst>
          </p:cNvPr>
          <p:cNvSpPr txBox="1"/>
          <p:nvPr/>
        </p:nvSpPr>
        <p:spPr>
          <a:xfrm>
            <a:off x="707923" y="1612146"/>
            <a:ext cx="11087837" cy="1200329"/>
          </a:xfrm>
          <a:prstGeom prst="rect">
            <a:avLst/>
          </a:prstGeom>
          <a:noFill/>
        </p:spPr>
        <p:txBody>
          <a:bodyPr wrap="square">
            <a:spAutoFit/>
          </a:bodyPr>
          <a:lstStyle/>
          <a:p>
            <a:pPr algn="just"/>
            <a:r>
              <a:rPr lang="en-US" b="1" dirty="0"/>
              <a:t>It is a type of artificial neural network architecture used in machine learning and deep learning. It is used for various tasks in the field of computer vision, image generation, and generative modeling.</a:t>
            </a:r>
          </a:p>
          <a:p>
            <a:pPr algn="just"/>
            <a:endParaRPr lang="en-US" b="1" dirty="0"/>
          </a:p>
          <a:p>
            <a:pPr algn="just"/>
            <a:endParaRPr lang="en-US" b="1" dirty="0"/>
          </a:p>
        </p:txBody>
      </p:sp>
      <p:grpSp>
        <p:nvGrpSpPr>
          <p:cNvPr id="12" name="Group 11">
            <a:extLst>
              <a:ext uri="{FF2B5EF4-FFF2-40B4-BE49-F238E27FC236}">
                <a16:creationId xmlns:a16="http://schemas.microsoft.com/office/drawing/2014/main" id="{CAA0F90A-FF06-181A-F694-129DAAAE138E}"/>
              </a:ext>
            </a:extLst>
          </p:cNvPr>
          <p:cNvGrpSpPr/>
          <p:nvPr/>
        </p:nvGrpSpPr>
        <p:grpSpPr>
          <a:xfrm>
            <a:off x="965200" y="2387600"/>
            <a:ext cx="9489440" cy="3992879"/>
            <a:chOff x="965200" y="2387600"/>
            <a:chExt cx="9489440" cy="3992879"/>
          </a:xfrm>
        </p:grpSpPr>
        <p:pic>
          <p:nvPicPr>
            <p:cNvPr id="1026" name="Picture 2" descr="Generative Adversarial Network (GAN) - GeeksforGeeks">
              <a:extLst>
                <a:ext uri="{FF2B5EF4-FFF2-40B4-BE49-F238E27FC236}">
                  <a16:creationId xmlns:a16="http://schemas.microsoft.com/office/drawing/2014/main" id="{89625860-7C63-FB4A-3631-5530D6601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2387600"/>
              <a:ext cx="9489440" cy="39928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0633BAA-2953-849D-7D24-274E0CD38A59}"/>
                </a:ext>
              </a:extLst>
            </p:cNvPr>
            <p:cNvSpPr/>
            <p:nvPr/>
          </p:nvSpPr>
          <p:spPr>
            <a:xfrm>
              <a:off x="1920240" y="5527040"/>
              <a:ext cx="213360" cy="3759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4200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AF293D0-F4D0-4EF1-B74F-6661EE8D05C6}"/>
              </a:ext>
            </a:extLst>
          </p:cNvPr>
          <p:cNvSpPr txBox="1">
            <a:spLocks/>
          </p:cNvSpPr>
          <p:nvPr/>
        </p:nvSpPr>
        <p:spPr>
          <a:xfrm>
            <a:off x="1057080" y="318044"/>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OUTPUTS</a:t>
            </a:r>
          </a:p>
        </p:txBody>
      </p:sp>
      <p:pic>
        <p:nvPicPr>
          <p:cNvPr id="42" name="output" descr="A person with long hair&#10;&#10;Description automatically generated with medium confidence">
            <a:hlinkClick r:id="" action="ppaction://media"/>
            <a:extLst>
              <a:ext uri="{FF2B5EF4-FFF2-40B4-BE49-F238E27FC236}">
                <a16:creationId xmlns:a16="http://schemas.microsoft.com/office/drawing/2014/main" id="{6CE3F580-5781-403A-8F3B-79534B43F53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97376" y="1890340"/>
            <a:ext cx="2999232" cy="2999232"/>
          </a:xfrm>
          <a:prstGeom prst="rect">
            <a:avLst/>
          </a:prstGeom>
        </p:spPr>
      </p:pic>
      <p:pic>
        <p:nvPicPr>
          <p:cNvPr id="5" name="1" descr="A person in a suit&#10;&#10;Description automatically generated">
            <a:hlinkClick r:id="" action="ppaction://media"/>
            <a:extLst>
              <a:ext uri="{FF2B5EF4-FFF2-40B4-BE49-F238E27FC236}">
                <a16:creationId xmlns:a16="http://schemas.microsoft.com/office/drawing/2014/main" id="{4268DF78-7C42-426C-99FA-A72C1D243B9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895392" y="1890340"/>
            <a:ext cx="2999232" cy="2999232"/>
          </a:xfrm>
          <a:prstGeom prst="rect">
            <a:avLst/>
          </a:prstGeom>
        </p:spPr>
      </p:pic>
      <p:cxnSp>
        <p:nvCxnSpPr>
          <p:cNvPr id="3" name="Straight Arrow Connector 2">
            <a:extLst>
              <a:ext uri="{FF2B5EF4-FFF2-40B4-BE49-F238E27FC236}">
                <a16:creationId xmlns:a16="http://schemas.microsoft.com/office/drawing/2014/main" id="{56D0BD76-90E4-4FED-80EF-B66E707B8B69}"/>
              </a:ext>
            </a:extLst>
          </p:cNvPr>
          <p:cNvCxnSpPr/>
          <p:nvPr/>
        </p:nvCxnSpPr>
        <p:spPr>
          <a:xfrm>
            <a:off x="5029200" y="3322320"/>
            <a:ext cx="2032000" cy="0"/>
          </a:xfrm>
          <a:prstGeom prst="straightConnector1">
            <a:avLst/>
          </a:prstGeom>
          <a:ln w="69850">
            <a:tailEnd type="triangle" w="lg" len="lg"/>
          </a:ln>
        </p:spPr>
        <p:style>
          <a:lnRef idx="3">
            <a:schemeClr val="accent4"/>
          </a:lnRef>
          <a:fillRef idx="0">
            <a:schemeClr val="accent4"/>
          </a:fillRef>
          <a:effectRef idx="2">
            <a:schemeClr val="accent4"/>
          </a:effectRef>
          <a:fontRef idx="minor">
            <a:schemeClr val="tx1"/>
          </a:fontRef>
        </p:style>
      </p:cxnSp>
      <p:sp>
        <p:nvSpPr>
          <p:cNvPr id="4" name="TextBox 3">
            <a:extLst>
              <a:ext uri="{FF2B5EF4-FFF2-40B4-BE49-F238E27FC236}">
                <a16:creationId xmlns:a16="http://schemas.microsoft.com/office/drawing/2014/main" id="{F43A0C72-8CB5-47B8-937F-FCBA044C8FFB}"/>
              </a:ext>
            </a:extLst>
          </p:cNvPr>
          <p:cNvSpPr txBox="1"/>
          <p:nvPr/>
        </p:nvSpPr>
        <p:spPr>
          <a:xfrm>
            <a:off x="2883489" y="4886665"/>
            <a:ext cx="1023037" cy="400110"/>
          </a:xfrm>
          <a:prstGeom prst="rect">
            <a:avLst/>
          </a:prstGeom>
          <a:noFill/>
        </p:spPr>
        <p:txBody>
          <a:bodyPr wrap="none" rtlCol="0">
            <a:spAutoFit/>
          </a:bodyPr>
          <a:lstStyle/>
          <a:p>
            <a:r>
              <a:rPr lang="en-US" sz="2000" dirty="0"/>
              <a:t>Original</a:t>
            </a:r>
            <a:endParaRPr lang="en-IN" sz="2000" dirty="0"/>
          </a:p>
        </p:txBody>
      </p:sp>
      <p:sp>
        <p:nvSpPr>
          <p:cNvPr id="66" name="TextBox 65">
            <a:extLst>
              <a:ext uri="{FF2B5EF4-FFF2-40B4-BE49-F238E27FC236}">
                <a16:creationId xmlns:a16="http://schemas.microsoft.com/office/drawing/2014/main" id="{9E6704AE-E390-4DFA-8DBA-6023E57D37B2}"/>
              </a:ext>
            </a:extLst>
          </p:cNvPr>
          <p:cNvSpPr txBox="1"/>
          <p:nvPr/>
        </p:nvSpPr>
        <p:spPr>
          <a:xfrm>
            <a:off x="8183458" y="4886665"/>
            <a:ext cx="1227067" cy="400110"/>
          </a:xfrm>
          <a:prstGeom prst="rect">
            <a:avLst/>
          </a:prstGeom>
          <a:noFill/>
        </p:spPr>
        <p:txBody>
          <a:bodyPr wrap="none" rtlCol="0">
            <a:spAutoFit/>
          </a:bodyPr>
          <a:lstStyle/>
          <a:p>
            <a:r>
              <a:rPr lang="en-US" sz="2000" dirty="0" err="1"/>
              <a:t>DeepFake</a:t>
            </a:r>
            <a:endParaRPr lang="en-IN" dirty="0"/>
          </a:p>
        </p:txBody>
      </p:sp>
    </p:spTree>
    <p:extLst>
      <p:ext uri="{BB962C8B-B14F-4D97-AF65-F5344CB8AC3E}">
        <p14:creationId xmlns:p14="http://schemas.microsoft.com/office/powerpoint/2010/main" val="8272136"/>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34" fill="hold"/>
                                        <p:tgtEl>
                                          <p:spTgt spid="5"/>
                                        </p:tgtEl>
                                      </p:cBhvr>
                                    </p:cmd>
                                  </p:childTnLst>
                                </p:cTn>
                              </p:par>
                              <p:par>
                                <p:cTn id="7" presetID="1" presetClass="mediacall" presetSubtype="0" fill="hold" nodeType="withEffect">
                                  <p:stCondLst>
                                    <p:cond delay="0"/>
                                  </p:stCondLst>
                                  <p:childTnLst>
                                    <p:cmd type="call" cmd="playFrom(0.0)">
                                      <p:cBhvr>
                                        <p:cTn id="8" dur="8834"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mute="1">
                <p:cTn id="15" repeatCount="indefinite" fill="hold" display="0">
                  <p:stCondLst>
                    <p:cond delay="indefinite"/>
                  </p:stCondLst>
                </p:cTn>
                <p:tgtEl>
                  <p:spTgt spid="4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or: Curved 2">
            <a:extLst>
              <a:ext uri="{FF2B5EF4-FFF2-40B4-BE49-F238E27FC236}">
                <a16:creationId xmlns:a16="http://schemas.microsoft.com/office/drawing/2014/main" id="{DBC1E28D-956B-4017-AAEB-498E07C1897B}"/>
              </a:ext>
            </a:extLst>
          </p:cNvPr>
          <p:cNvCxnSpPr/>
          <p:nvPr/>
        </p:nvCxnSpPr>
        <p:spPr>
          <a:xfrm>
            <a:off x="4003040" y="3017520"/>
            <a:ext cx="2936240" cy="1168400"/>
          </a:xfrm>
          <a:prstGeom prst="curvedConnector3">
            <a:avLst>
              <a:gd name="adj1" fmla="val 26470"/>
            </a:avLst>
          </a:prstGeom>
          <a:ln w="69850">
            <a:tailEnd type="triangle" w="lg" len="lg"/>
          </a:ln>
        </p:spPr>
        <p:style>
          <a:lnRef idx="3">
            <a:schemeClr val="accent4"/>
          </a:lnRef>
          <a:fillRef idx="0">
            <a:schemeClr val="accent4"/>
          </a:fillRef>
          <a:effectRef idx="2">
            <a:schemeClr val="accent4"/>
          </a:effectRef>
          <a:fontRef idx="minor">
            <a:schemeClr val="tx1"/>
          </a:fontRef>
        </p:style>
      </p:cxnSp>
      <p:sp>
        <p:nvSpPr>
          <p:cNvPr id="22" name="TextBox 21">
            <a:extLst>
              <a:ext uri="{FF2B5EF4-FFF2-40B4-BE49-F238E27FC236}">
                <a16:creationId xmlns:a16="http://schemas.microsoft.com/office/drawing/2014/main" id="{2D162C80-12A4-4519-8436-F172961ABD57}"/>
              </a:ext>
            </a:extLst>
          </p:cNvPr>
          <p:cNvSpPr txBox="1"/>
          <p:nvPr/>
        </p:nvSpPr>
        <p:spPr>
          <a:xfrm>
            <a:off x="1705607" y="4649725"/>
            <a:ext cx="1023037" cy="400110"/>
          </a:xfrm>
          <a:prstGeom prst="rect">
            <a:avLst/>
          </a:prstGeom>
          <a:noFill/>
        </p:spPr>
        <p:txBody>
          <a:bodyPr wrap="none" rtlCol="0">
            <a:spAutoFit/>
          </a:bodyPr>
          <a:lstStyle/>
          <a:p>
            <a:r>
              <a:rPr lang="en-US" sz="2000" dirty="0"/>
              <a:t>Original</a:t>
            </a:r>
            <a:endParaRPr lang="en-IN" sz="2000" dirty="0"/>
          </a:p>
        </p:txBody>
      </p:sp>
      <p:sp>
        <p:nvSpPr>
          <p:cNvPr id="24" name="TextBox 23">
            <a:extLst>
              <a:ext uri="{FF2B5EF4-FFF2-40B4-BE49-F238E27FC236}">
                <a16:creationId xmlns:a16="http://schemas.microsoft.com/office/drawing/2014/main" id="{90ECEE2D-E332-4542-B017-E30D82512F0C}"/>
              </a:ext>
            </a:extLst>
          </p:cNvPr>
          <p:cNvSpPr txBox="1"/>
          <p:nvPr/>
        </p:nvSpPr>
        <p:spPr>
          <a:xfrm>
            <a:off x="8155723" y="5461397"/>
            <a:ext cx="1252074" cy="400110"/>
          </a:xfrm>
          <a:prstGeom prst="rect">
            <a:avLst/>
          </a:prstGeom>
          <a:noFill/>
        </p:spPr>
        <p:txBody>
          <a:bodyPr wrap="none" rtlCol="0">
            <a:spAutoFit/>
          </a:bodyPr>
          <a:lstStyle/>
          <a:p>
            <a:r>
              <a:rPr lang="en-US" sz="2000" dirty="0" err="1"/>
              <a:t>DeepFake</a:t>
            </a:r>
            <a:endParaRPr lang="en-IN" dirty="0"/>
          </a:p>
        </p:txBody>
      </p:sp>
      <p:pic>
        <p:nvPicPr>
          <p:cNvPr id="6" name="output (1)">
            <a:hlinkClick r:id="" action="ppaction://media"/>
            <a:extLst>
              <a:ext uri="{FF2B5EF4-FFF2-40B4-BE49-F238E27FC236}">
                <a16:creationId xmlns:a16="http://schemas.microsoft.com/office/drawing/2014/main" id="{1F4E51BB-437D-4D18-981B-1EE2AC5FD94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79098" y="2572379"/>
            <a:ext cx="2780319" cy="2780319"/>
          </a:xfrm>
          <a:prstGeom prst="rect">
            <a:avLst/>
          </a:prstGeom>
        </p:spPr>
      </p:pic>
      <p:pic>
        <p:nvPicPr>
          <p:cNvPr id="17" name="1" descr="A person in a suit&#10;&#10;Description automatically generated">
            <a:hlinkClick r:id="" action="ppaction://media"/>
            <a:extLst>
              <a:ext uri="{FF2B5EF4-FFF2-40B4-BE49-F238E27FC236}">
                <a16:creationId xmlns:a16="http://schemas.microsoft.com/office/drawing/2014/main" id="{33C1F9A9-FF8D-4624-AAEE-0038D5F1BB2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2408" y="1517904"/>
            <a:ext cx="2999232" cy="2999232"/>
          </a:xfrm>
          <a:prstGeom prst="rect">
            <a:avLst/>
          </a:prstGeom>
        </p:spPr>
      </p:pic>
    </p:spTree>
    <p:extLst>
      <p:ext uri="{BB962C8B-B14F-4D97-AF65-F5344CB8AC3E}">
        <p14:creationId xmlns:p14="http://schemas.microsoft.com/office/powerpoint/2010/main" val="1711547909"/>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34" fill="hold"/>
                                        <p:tgtEl>
                                          <p:spTgt spid="6"/>
                                        </p:tgtEl>
                                      </p:cBhvr>
                                    </p:cmd>
                                  </p:childTnLst>
                                </p:cTn>
                              </p:par>
                              <p:par>
                                <p:cTn id="7" presetID="1" presetClass="mediacall" presetSubtype="0" fill="hold" nodeType="withEffect">
                                  <p:stCondLst>
                                    <p:cond delay="0"/>
                                  </p:stCondLst>
                                  <p:childTnLst>
                                    <p:cmd type="call" cmd="playFrom(0.0)">
                                      <p:cBhvr>
                                        <p:cTn id="8" dur="883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seq concurrent="1" nextAc="seek">
              <p:cTn id="15" restart="whenNotActive" fill="hold" evtFilter="cancelBubble" nodeType="interactiveSeq">
                <p:stCondLst>
                  <p:cond evt="onClick" delay="0">
                    <p:tgtEl>
                      <p:spTgt spid="1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7"/>
                                        </p:tgtEl>
                                      </p:cBhvr>
                                    </p:cmd>
                                  </p:childTnLst>
                                </p:cTn>
                              </p:par>
                            </p:childTnLst>
                          </p:cTn>
                        </p:par>
                      </p:childTnLst>
                    </p:cTn>
                  </p:par>
                </p:childTnLst>
              </p:cTn>
              <p:nextCondLst>
                <p:cond evt="onClick" delay="0">
                  <p:tgtEl>
                    <p:spTgt spid="17"/>
                  </p:tgtEl>
                </p:cond>
              </p:nextCondLst>
            </p:seq>
            <p:video>
              <p:cMediaNode vol="80000" mute="1">
                <p:cTn id="20" fill="hold" display="0">
                  <p:stCondLst>
                    <p:cond delay="indefinite"/>
                  </p:stCondLst>
                </p:cTn>
                <p:tgtEl>
                  <p:spTgt spid="1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76C32-1C7A-45F0-9E9E-3BF31E13FB3E}"/>
              </a:ext>
            </a:extLst>
          </p:cNvPr>
          <p:cNvSpPr>
            <a:spLocks noGrp="1"/>
          </p:cNvSpPr>
          <p:nvPr>
            <p:ph type="title"/>
          </p:nvPr>
        </p:nvSpPr>
        <p:spPr/>
        <p:txBody>
          <a:bodyPr/>
          <a:lstStyle/>
          <a:p>
            <a:r>
              <a:rPr lang="en-IN" dirty="0"/>
              <a:t>Generative Adversarial Networks (GANs)</a:t>
            </a:r>
          </a:p>
        </p:txBody>
      </p:sp>
      <p:sp>
        <p:nvSpPr>
          <p:cNvPr id="3" name="Content Placeholder 2">
            <a:extLst>
              <a:ext uri="{FF2B5EF4-FFF2-40B4-BE49-F238E27FC236}">
                <a16:creationId xmlns:a16="http://schemas.microsoft.com/office/drawing/2014/main" id="{26F84A15-5B67-4FA9-9260-0087FC18FFFA}"/>
              </a:ext>
            </a:extLst>
          </p:cNvPr>
          <p:cNvSpPr>
            <a:spLocks noGrp="1"/>
          </p:cNvSpPr>
          <p:nvPr>
            <p:ph sz="half" idx="1"/>
          </p:nvPr>
        </p:nvSpPr>
        <p:spPr/>
        <p:txBody>
          <a:bodyPr>
            <a:normAutofit fontScale="77500" lnSpcReduction="20000"/>
          </a:bodyPr>
          <a:lstStyle/>
          <a:p>
            <a:pPr algn="l"/>
            <a:r>
              <a:rPr lang="en-US" b="0" i="0" dirty="0">
                <a:solidFill>
                  <a:srgbClr val="374151"/>
                </a:solidFill>
                <a:effectLst/>
                <a:latin typeface="Söhne"/>
              </a:rPr>
              <a:t>Pros:</a:t>
            </a:r>
          </a:p>
          <a:p>
            <a:pPr algn="l">
              <a:buFont typeface="+mj-lt"/>
              <a:buAutoNum type="arabicPeriod"/>
            </a:pPr>
            <a:r>
              <a:rPr lang="en-US" b="1" i="0" dirty="0">
                <a:solidFill>
                  <a:srgbClr val="374151"/>
                </a:solidFill>
                <a:effectLst/>
                <a:latin typeface="Söhne"/>
              </a:rPr>
              <a:t>High-Quality Generation:</a:t>
            </a:r>
            <a:r>
              <a:rPr lang="en-US" b="0" i="0" dirty="0">
                <a:solidFill>
                  <a:srgbClr val="374151"/>
                </a:solidFill>
                <a:effectLst/>
                <a:latin typeface="Söhne"/>
              </a:rPr>
              <a:t> GANs are known for their ability to generate high-quality and realistic data, such as images, text, and audio.</a:t>
            </a:r>
          </a:p>
          <a:p>
            <a:pPr algn="l">
              <a:buFont typeface="+mj-lt"/>
              <a:buAutoNum type="arabicPeriod"/>
            </a:pPr>
            <a:r>
              <a:rPr lang="en-US" b="1" i="0" dirty="0">
                <a:solidFill>
                  <a:srgbClr val="374151"/>
                </a:solidFill>
                <a:effectLst/>
                <a:latin typeface="Söhne"/>
              </a:rPr>
              <a:t>Unsupervised Learning:</a:t>
            </a:r>
            <a:r>
              <a:rPr lang="en-US" b="0" i="0" dirty="0">
                <a:solidFill>
                  <a:srgbClr val="374151"/>
                </a:solidFill>
                <a:effectLst/>
                <a:latin typeface="Söhne"/>
              </a:rPr>
              <a:t> GANs can learn patterns and features in data without the need for explicit labels, making them suitable for unsupervised learning tasks.</a:t>
            </a:r>
          </a:p>
          <a:p>
            <a:pPr algn="l">
              <a:buFont typeface="+mj-lt"/>
              <a:buAutoNum type="arabicPeriod"/>
            </a:pPr>
            <a:r>
              <a:rPr lang="en-US" b="1" i="0" dirty="0">
                <a:solidFill>
                  <a:srgbClr val="374151"/>
                </a:solidFill>
                <a:effectLst/>
                <a:latin typeface="Söhne"/>
              </a:rPr>
              <a:t>Variety in Output:</a:t>
            </a:r>
            <a:r>
              <a:rPr lang="en-US" b="0" i="0" dirty="0">
                <a:solidFill>
                  <a:srgbClr val="374151"/>
                </a:solidFill>
                <a:effectLst/>
                <a:latin typeface="Söhne"/>
              </a:rPr>
              <a:t> GANs can produce diverse outputs by sampling from the generator's latent space, which is useful for generating different variations of data.</a:t>
            </a:r>
          </a:p>
          <a:p>
            <a:pPr algn="l">
              <a:buFont typeface="+mj-lt"/>
              <a:buAutoNum type="arabicPeriod"/>
            </a:pPr>
            <a:r>
              <a:rPr lang="en-US" b="1" i="0" dirty="0">
                <a:solidFill>
                  <a:srgbClr val="374151"/>
                </a:solidFill>
                <a:effectLst/>
                <a:latin typeface="Söhne"/>
              </a:rPr>
              <a:t>State-of-the-Art in Image Generation:</a:t>
            </a:r>
            <a:r>
              <a:rPr lang="en-US" b="0" i="0" dirty="0">
                <a:solidFill>
                  <a:srgbClr val="374151"/>
                </a:solidFill>
                <a:effectLst/>
                <a:latin typeface="Söhne"/>
              </a:rPr>
              <a:t> GANs have achieved remarkable success in generating realistic images and are widely used in computer vision applications.</a:t>
            </a:r>
          </a:p>
          <a:p>
            <a:endParaRPr lang="en-IN" dirty="0"/>
          </a:p>
        </p:txBody>
      </p:sp>
      <p:sp>
        <p:nvSpPr>
          <p:cNvPr id="4" name="Content Placeholder 3">
            <a:extLst>
              <a:ext uri="{FF2B5EF4-FFF2-40B4-BE49-F238E27FC236}">
                <a16:creationId xmlns:a16="http://schemas.microsoft.com/office/drawing/2014/main" id="{AA099581-D813-48B9-9EDB-22B15D217F70}"/>
              </a:ext>
            </a:extLst>
          </p:cNvPr>
          <p:cNvSpPr>
            <a:spLocks noGrp="1"/>
          </p:cNvSpPr>
          <p:nvPr>
            <p:ph sz="half" idx="2"/>
          </p:nvPr>
        </p:nvSpPr>
        <p:spPr/>
        <p:txBody>
          <a:bodyPr>
            <a:normAutofit fontScale="77500" lnSpcReduction="20000"/>
          </a:bodyPr>
          <a:lstStyle/>
          <a:p>
            <a:pPr algn="l"/>
            <a:r>
              <a:rPr lang="en-US" b="0" i="0" dirty="0">
                <a:solidFill>
                  <a:srgbClr val="374151"/>
                </a:solidFill>
                <a:effectLst/>
                <a:latin typeface="Söhne"/>
              </a:rPr>
              <a:t>Cons:</a:t>
            </a:r>
          </a:p>
          <a:p>
            <a:pPr algn="l">
              <a:buFont typeface="+mj-lt"/>
              <a:buAutoNum type="arabicPeriod"/>
            </a:pPr>
            <a:r>
              <a:rPr lang="en-US" b="1" i="0" dirty="0">
                <a:solidFill>
                  <a:srgbClr val="374151"/>
                </a:solidFill>
                <a:effectLst/>
                <a:latin typeface="Söhne"/>
              </a:rPr>
              <a:t>Training Instability:</a:t>
            </a:r>
            <a:r>
              <a:rPr lang="en-US" b="0" i="0" dirty="0">
                <a:solidFill>
                  <a:srgbClr val="374151"/>
                </a:solidFill>
                <a:effectLst/>
                <a:latin typeface="Söhne"/>
              </a:rPr>
              <a:t> GANs can be challenging to train and prone to instability, such as mode collapse, where the generator produces limited diversity in its output.</a:t>
            </a:r>
          </a:p>
          <a:p>
            <a:pPr algn="l">
              <a:buFont typeface="+mj-lt"/>
              <a:buAutoNum type="arabicPeriod"/>
            </a:pPr>
            <a:r>
              <a:rPr lang="en-US" b="1" i="0" dirty="0">
                <a:solidFill>
                  <a:srgbClr val="374151"/>
                </a:solidFill>
                <a:effectLst/>
                <a:latin typeface="Söhne"/>
              </a:rPr>
              <a:t>Mode Collapse:</a:t>
            </a:r>
            <a:r>
              <a:rPr lang="en-US" b="0" i="0" dirty="0">
                <a:solidFill>
                  <a:srgbClr val="374151"/>
                </a:solidFill>
                <a:effectLst/>
                <a:latin typeface="Söhne"/>
              </a:rPr>
              <a:t> GANs can sometimes generate similar or repetitive samples, ignoring certain modes in the data distribution.</a:t>
            </a:r>
          </a:p>
          <a:p>
            <a:pPr algn="l">
              <a:buFont typeface="+mj-lt"/>
              <a:buAutoNum type="arabicPeriod"/>
            </a:pPr>
            <a:r>
              <a:rPr lang="en-US" b="1" i="0" dirty="0">
                <a:solidFill>
                  <a:srgbClr val="374151"/>
                </a:solidFill>
                <a:effectLst/>
                <a:latin typeface="Söhne"/>
              </a:rPr>
              <a:t>Hyperparameter Sensitivity:</a:t>
            </a:r>
            <a:r>
              <a:rPr lang="en-US" b="0" i="0" dirty="0">
                <a:solidFill>
                  <a:srgbClr val="374151"/>
                </a:solidFill>
                <a:effectLst/>
                <a:latin typeface="Söhne"/>
              </a:rPr>
              <a:t> GANs require careful tuning of hyperparameters, and small changes can have a significant impact on training stability and results.</a:t>
            </a:r>
          </a:p>
          <a:p>
            <a:pPr algn="l">
              <a:buFont typeface="+mj-lt"/>
              <a:buAutoNum type="arabicPeriod"/>
            </a:pPr>
            <a:r>
              <a:rPr lang="en-US" b="1" i="0" dirty="0">
                <a:solidFill>
                  <a:srgbClr val="374151"/>
                </a:solidFill>
                <a:effectLst/>
                <a:latin typeface="Söhne"/>
              </a:rPr>
              <a:t>Noisy Training:</a:t>
            </a:r>
            <a:r>
              <a:rPr lang="en-US" b="0" i="0" dirty="0">
                <a:solidFill>
                  <a:srgbClr val="374151"/>
                </a:solidFill>
                <a:effectLst/>
                <a:latin typeface="Söhne"/>
              </a:rPr>
              <a:t> Training GANs can be noisy and time-consuming, making it difficult to estimate convergence accurately.</a:t>
            </a:r>
          </a:p>
          <a:p>
            <a:endParaRPr lang="en-IN" dirty="0"/>
          </a:p>
        </p:txBody>
      </p:sp>
    </p:spTree>
    <p:extLst>
      <p:ext uri="{BB962C8B-B14F-4D97-AF65-F5344CB8AC3E}">
        <p14:creationId xmlns:p14="http://schemas.microsoft.com/office/powerpoint/2010/main" val="1426280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E11D-1CE9-4A1D-BB57-C84EB48B5038}"/>
              </a:ext>
            </a:extLst>
          </p:cNvPr>
          <p:cNvSpPr>
            <a:spLocks noGrp="1"/>
          </p:cNvSpPr>
          <p:nvPr>
            <p:ph type="title"/>
          </p:nvPr>
        </p:nvSpPr>
        <p:spPr/>
        <p:txBody>
          <a:bodyPr/>
          <a:lstStyle/>
          <a:p>
            <a:r>
              <a:rPr lang="en-US" dirty="0"/>
              <a:t>Autoencoder</a:t>
            </a:r>
            <a:endParaRPr lang="en-IN" dirty="0"/>
          </a:p>
        </p:txBody>
      </p:sp>
      <p:sp>
        <p:nvSpPr>
          <p:cNvPr id="3" name="Content Placeholder 2">
            <a:extLst>
              <a:ext uri="{FF2B5EF4-FFF2-40B4-BE49-F238E27FC236}">
                <a16:creationId xmlns:a16="http://schemas.microsoft.com/office/drawing/2014/main" id="{32DB1121-EBC9-4993-AAB6-38C10FABDECA}"/>
              </a:ext>
            </a:extLst>
          </p:cNvPr>
          <p:cNvSpPr>
            <a:spLocks noGrp="1"/>
          </p:cNvSpPr>
          <p:nvPr>
            <p:ph sz="half" idx="1"/>
          </p:nvPr>
        </p:nvSpPr>
        <p:spPr/>
        <p:txBody>
          <a:bodyPr>
            <a:normAutofit fontScale="77500" lnSpcReduction="20000"/>
          </a:bodyPr>
          <a:lstStyle/>
          <a:p>
            <a:pPr algn="l"/>
            <a:r>
              <a:rPr lang="en-US" b="0" i="0" dirty="0">
                <a:solidFill>
                  <a:srgbClr val="374151"/>
                </a:solidFill>
                <a:effectLst/>
                <a:latin typeface="Söhne"/>
              </a:rPr>
              <a:t>Pros:</a:t>
            </a:r>
          </a:p>
          <a:p>
            <a:pPr algn="l">
              <a:buFont typeface="+mj-lt"/>
              <a:buAutoNum type="arabicPeriod"/>
            </a:pPr>
            <a:r>
              <a:rPr lang="en-US" b="1" i="0" dirty="0">
                <a:solidFill>
                  <a:srgbClr val="374151"/>
                </a:solidFill>
                <a:effectLst/>
                <a:latin typeface="Söhne"/>
              </a:rPr>
              <a:t>Dimensionality Reduction:</a:t>
            </a:r>
            <a:r>
              <a:rPr lang="en-US" b="0" i="0" dirty="0">
                <a:solidFill>
                  <a:srgbClr val="374151"/>
                </a:solidFill>
                <a:effectLst/>
                <a:latin typeface="Söhne"/>
              </a:rPr>
              <a:t> Autoencoders are used for dimensionality reduction and feature learning, making them suitable for data compression and denoising.</a:t>
            </a:r>
          </a:p>
          <a:p>
            <a:pPr algn="l">
              <a:buFont typeface="+mj-lt"/>
              <a:buAutoNum type="arabicPeriod"/>
            </a:pPr>
            <a:r>
              <a:rPr lang="en-US" b="1" i="0" dirty="0">
                <a:solidFill>
                  <a:srgbClr val="374151"/>
                </a:solidFill>
                <a:effectLst/>
                <a:latin typeface="Söhne"/>
              </a:rPr>
              <a:t>Anomaly Detection:</a:t>
            </a:r>
            <a:r>
              <a:rPr lang="en-US" b="0" i="0" dirty="0">
                <a:solidFill>
                  <a:srgbClr val="374151"/>
                </a:solidFill>
                <a:effectLst/>
                <a:latin typeface="Söhne"/>
              </a:rPr>
              <a:t> Autoencoders can be used for anomaly detection since they learn to reconstruct normal data and perform poorly on anomalies.</a:t>
            </a:r>
          </a:p>
          <a:p>
            <a:pPr algn="l">
              <a:buFont typeface="+mj-lt"/>
              <a:buAutoNum type="arabicPeriod"/>
            </a:pPr>
            <a:r>
              <a:rPr lang="en-US" b="1" i="0" dirty="0">
                <a:solidFill>
                  <a:srgbClr val="374151"/>
                </a:solidFill>
                <a:effectLst/>
                <a:latin typeface="Söhne"/>
              </a:rPr>
              <a:t>Interpretable Latent Space:</a:t>
            </a:r>
            <a:r>
              <a:rPr lang="en-US" b="0" i="0" dirty="0">
                <a:solidFill>
                  <a:srgbClr val="374151"/>
                </a:solidFill>
                <a:effectLst/>
                <a:latin typeface="Söhne"/>
              </a:rPr>
              <a:t> The latent space of an autoencoder can be more interpretable, as each dimension can represent a learned feature or attribute.</a:t>
            </a:r>
          </a:p>
          <a:p>
            <a:pPr algn="l">
              <a:buFont typeface="+mj-lt"/>
              <a:buAutoNum type="arabicPeriod"/>
            </a:pPr>
            <a:r>
              <a:rPr lang="en-US" b="1" i="0" dirty="0">
                <a:solidFill>
                  <a:srgbClr val="374151"/>
                </a:solidFill>
                <a:effectLst/>
                <a:latin typeface="Söhne"/>
              </a:rPr>
              <a:t>Stable Training:</a:t>
            </a:r>
            <a:r>
              <a:rPr lang="en-US" b="0" i="0" dirty="0">
                <a:solidFill>
                  <a:srgbClr val="374151"/>
                </a:solidFill>
                <a:effectLst/>
                <a:latin typeface="Söhne"/>
              </a:rPr>
              <a:t> Autoencoders are typically easier to train than GANs, and they converge more reliably.</a:t>
            </a:r>
          </a:p>
          <a:p>
            <a:endParaRPr lang="en-IN" dirty="0"/>
          </a:p>
        </p:txBody>
      </p:sp>
      <p:sp>
        <p:nvSpPr>
          <p:cNvPr id="4" name="Content Placeholder 3">
            <a:extLst>
              <a:ext uri="{FF2B5EF4-FFF2-40B4-BE49-F238E27FC236}">
                <a16:creationId xmlns:a16="http://schemas.microsoft.com/office/drawing/2014/main" id="{4B6BD4F6-AAAF-41D9-8F8B-FFF70B174A07}"/>
              </a:ext>
            </a:extLst>
          </p:cNvPr>
          <p:cNvSpPr>
            <a:spLocks noGrp="1"/>
          </p:cNvSpPr>
          <p:nvPr>
            <p:ph sz="half" idx="2"/>
          </p:nvPr>
        </p:nvSpPr>
        <p:spPr/>
        <p:txBody>
          <a:bodyPr>
            <a:normAutofit fontScale="77500" lnSpcReduction="20000"/>
          </a:bodyPr>
          <a:lstStyle/>
          <a:p>
            <a:pPr algn="l"/>
            <a:r>
              <a:rPr lang="en-US" b="0" i="0" dirty="0">
                <a:solidFill>
                  <a:srgbClr val="374151"/>
                </a:solidFill>
                <a:effectLst/>
                <a:latin typeface="Söhne"/>
              </a:rPr>
              <a:t>Cons:</a:t>
            </a:r>
          </a:p>
          <a:p>
            <a:pPr algn="l">
              <a:buFont typeface="+mj-lt"/>
              <a:buAutoNum type="arabicPeriod"/>
            </a:pPr>
            <a:r>
              <a:rPr lang="en-US" b="1" i="0" dirty="0">
                <a:solidFill>
                  <a:srgbClr val="374151"/>
                </a:solidFill>
                <a:effectLst/>
                <a:latin typeface="Söhne"/>
              </a:rPr>
              <a:t>Limited for Data Generation:</a:t>
            </a:r>
            <a:r>
              <a:rPr lang="en-US" b="0" i="0" dirty="0">
                <a:solidFill>
                  <a:srgbClr val="374151"/>
                </a:solidFill>
                <a:effectLst/>
                <a:latin typeface="Söhne"/>
              </a:rPr>
              <a:t> Autoencoders are not primarily designed for data generation and may produce less realistic outputs compared to GANs.</a:t>
            </a:r>
          </a:p>
          <a:p>
            <a:pPr algn="l">
              <a:buFont typeface="+mj-lt"/>
              <a:buAutoNum type="arabicPeriod"/>
            </a:pPr>
            <a:r>
              <a:rPr lang="en-US" b="1" i="0" dirty="0">
                <a:solidFill>
                  <a:srgbClr val="374151"/>
                </a:solidFill>
                <a:effectLst/>
                <a:latin typeface="Söhne"/>
              </a:rPr>
              <a:t>Lossy Compression:</a:t>
            </a:r>
            <a:r>
              <a:rPr lang="en-US" b="0" i="0" dirty="0">
                <a:solidFill>
                  <a:srgbClr val="374151"/>
                </a:solidFill>
                <a:effectLst/>
                <a:latin typeface="Söhne"/>
              </a:rPr>
              <a:t> When used for compression, autoencoders result in lossy compression, meaning some information is lost during the encoding-decoding process.</a:t>
            </a:r>
          </a:p>
          <a:p>
            <a:pPr algn="l">
              <a:buFont typeface="+mj-lt"/>
              <a:buAutoNum type="arabicPeriod"/>
            </a:pPr>
            <a:r>
              <a:rPr lang="en-US" b="1" i="0" dirty="0">
                <a:solidFill>
                  <a:srgbClr val="374151"/>
                </a:solidFill>
                <a:effectLst/>
                <a:latin typeface="Söhne"/>
              </a:rPr>
              <a:t>Difficulty Capturing Complex Data Distributions:</a:t>
            </a:r>
            <a:r>
              <a:rPr lang="en-US" b="0" i="0" dirty="0">
                <a:solidFill>
                  <a:srgbClr val="374151"/>
                </a:solidFill>
                <a:effectLst/>
                <a:latin typeface="Söhne"/>
              </a:rPr>
              <a:t> Autoencoders may struggle to capture complex data distributions and generate high-quality data in some cases.</a:t>
            </a:r>
          </a:p>
          <a:p>
            <a:pPr algn="l">
              <a:buFont typeface="+mj-lt"/>
              <a:buAutoNum type="arabicPeriod"/>
            </a:pPr>
            <a:r>
              <a:rPr lang="en-US" b="1" i="0" dirty="0">
                <a:solidFill>
                  <a:srgbClr val="374151"/>
                </a:solidFill>
                <a:effectLst/>
                <a:latin typeface="Söhne"/>
              </a:rPr>
              <a:t>Fixed Encoding-Decoder Architecture:</a:t>
            </a:r>
            <a:r>
              <a:rPr lang="en-US" b="0" i="0" dirty="0">
                <a:solidFill>
                  <a:srgbClr val="374151"/>
                </a:solidFill>
                <a:effectLst/>
                <a:latin typeface="Söhne"/>
              </a:rPr>
              <a:t> The architecture of an autoencoder is fixed once trained and may not adapt well to variations in data.</a:t>
            </a:r>
          </a:p>
          <a:p>
            <a:endParaRPr lang="en-IN" dirty="0"/>
          </a:p>
        </p:txBody>
      </p:sp>
    </p:spTree>
    <p:extLst>
      <p:ext uri="{BB962C8B-B14F-4D97-AF65-F5344CB8AC3E}">
        <p14:creationId xmlns:p14="http://schemas.microsoft.com/office/powerpoint/2010/main" val="2761578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726A94-1EF0-4D91-B7BF-C033E3D6E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descr="Aerial view of a highway near the ocean">
            <a:extLst>
              <a:ext uri="{FF2B5EF4-FFF2-40B4-BE49-F238E27FC236}">
                <a16:creationId xmlns:a16="http://schemas.microsoft.com/office/drawing/2014/main" id="{CF3B5DE2-806B-1B83-26DA-7AA4F78C89E1}"/>
              </a:ext>
            </a:extLst>
          </p:cNvPr>
          <p:cNvPicPr>
            <a:picLocks noChangeAspect="1"/>
          </p:cNvPicPr>
          <p:nvPr/>
        </p:nvPicPr>
        <p:blipFill rotWithShape="1">
          <a:blip r:embed="rId2">
            <a:duotone>
              <a:schemeClr val="accent1">
                <a:shade val="45000"/>
                <a:satMod val="135000"/>
              </a:schemeClr>
              <a:prstClr val="white"/>
            </a:duotone>
            <a:alphaModFix amt="60000"/>
          </a:blip>
          <a:srcRect t="11833" b="13167"/>
          <a:stretch/>
        </p:blipFill>
        <p:spPr>
          <a:xfrm>
            <a:off x="20" y="-1"/>
            <a:ext cx="12191980" cy="6858001"/>
          </a:xfrm>
          <a:prstGeom prst="rect">
            <a:avLst/>
          </a:prstGeom>
        </p:spPr>
      </p:pic>
      <p:cxnSp>
        <p:nvCxnSpPr>
          <p:cNvPr id="10" name="Straight Connector 9">
            <a:extLst>
              <a:ext uri="{FF2B5EF4-FFF2-40B4-BE49-F238E27FC236}">
                <a16:creationId xmlns:a16="http://schemas.microsoft.com/office/drawing/2014/main" id="{98F0650C-11DF-45E6-8EC2-E3B298F0D8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4FB4153-1E3E-4AE9-8306-E8C29289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8EBA1085-2A55-4C69-7837-BB4813B109E9}"/>
              </a:ext>
            </a:extLst>
          </p:cNvPr>
          <p:cNvSpPr>
            <a:spLocks noGrp="1"/>
          </p:cNvSpPr>
          <p:nvPr>
            <p:ph type="ctrTitle"/>
          </p:nvPr>
        </p:nvSpPr>
        <p:spPr>
          <a:xfrm>
            <a:off x="1109980" y="882376"/>
            <a:ext cx="9966960" cy="2926080"/>
          </a:xfrm>
        </p:spPr>
        <p:txBody>
          <a:bodyPr>
            <a:normAutofit/>
          </a:bodyPr>
          <a:lstStyle/>
          <a:p>
            <a:r>
              <a:rPr lang="en-US" dirty="0"/>
              <a:t>THANK YOU</a:t>
            </a:r>
            <a:endParaRPr lang="en-IN" dirty="0"/>
          </a:p>
        </p:txBody>
      </p:sp>
    </p:spTree>
    <p:extLst>
      <p:ext uri="{BB962C8B-B14F-4D97-AF65-F5344CB8AC3E}">
        <p14:creationId xmlns:p14="http://schemas.microsoft.com/office/powerpoint/2010/main" val="225457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AF5088-1AA5-E391-EAD5-D1545A7F2821}"/>
              </a:ext>
            </a:extLst>
          </p:cNvPr>
          <p:cNvSpPr txBox="1"/>
          <p:nvPr/>
        </p:nvSpPr>
        <p:spPr>
          <a:xfrm>
            <a:off x="645064" y="525982"/>
            <a:ext cx="4282983" cy="12003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u="sng" kern="1200">
                <a:solidFill>
                  <a:schemeClr val="tx1"/>
                </a:solidFill>
                <a:latin typeface="+mj-lt"/>
                <a:ea typeface="+mj-ea"/>
                <a:cs typeface="+mj-cs"/>
              </a:rPr>
              <a:t>A GAN consists of two neural networks:</a:t>
            </a:r>
          </a:p>
        </p:txBody>
      </p:sp>
      <p:sp>
        <p:nvSpPr>
          <p:cNvPr id="2062" name="Rectangle 205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6064395-C7CF-3F01-5830-2F4401BA9DAD}"/>
              </a:ext>
            </a:extLst>
          </p:cNvPr>
          <p:cNvSpPr txBox="1"/>
          <p:nvPr/>
        </p:nvSpPr>
        <p:spPr>
          <a:xfrm>
            <a:off x="645065" y="2031101"/>
            <a:ext cx="5051725"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t>Generator: </a:t>
            </a:r>
            <a:r>
              <a:rPr lang="en-US" dirty="0"/>
              <a:t>The generator network takes random noise as input and generates data, such as images, audio, or text. Its goal is to produce data that is indistinguishable from real data.</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b="1" dirty="0"/>
              <a:t>Discriminator</a:t>
            </a:r>
            <a:r>
              <a:rPr lang="en-US" dirty="0"/>
              <a:t>: The discriminator network, on the other hand, evaluates the data it receives and tries to distinguish between real data and data generated by the generator. Its goal is to correctly classify data as real or fake.</a:t>
            </a:r>
          </a:p>
        </p:txBody>
      </p:sp>
      <p:sp>
        <p:nvSpPr>
          <p:cNvPr id="2059" name="Rectangle 205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diagram of a generator and discriminator">
            <a:extLst>
              <a:ext uri="{FF2B5EF4-FFF2-40B4-BE49-F238E27FC236}">
                <a16:creationId xmlns:a16="http://schemas.microsoft.com/office/drawing/2014/main" id="{941AD0CB-300B-D381-4776-E923BCE90B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3112" y="1109779"/>
            <a:ext cx="6308654" cy="429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46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econd diagram of a generator and discriminator">
            <a:extLst>
              <a:ext uri="{FF2B5EF4-FFF2-40B4-BE49-F238E27FC236}">
                <a16:creationId xmlns:a16="http://schemas.microsoft.com/office/drawing/2014/main" id="{15965B69-CEDC-A0D7-4404-C488DA573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3" y="419100"/>
            <a:ext cx="9324975"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72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7EB3C453-B485-4F07-841B-918D40331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aphicFrame>
        <p:nvGraphicFramePr>
          <p:cNvPr id="14" name="TextBox 4">
            <a:extLst>
              <a:ext uri="{FF2B5EF4-FFF2-40B4-BE49-F238E27FC236}">
                <a16:creationId xmlns:a16="http://schemas.microsoft.com/office/drawing/2014/main" id="{2B565A5D-A1D8-CAF0-1458-C9645C826F22}"/>
              </a:ext>
            </a:extLst>
          </p:cNvPr>
          <p:cNvGraphicFramePr/>
          <p:nvPr>
            <p:extLst>
              <p:ext uri="{D42A27DB-BD31-4B8C-83A1-F6EECF244321}">
                <p14:modId xmlns:p14="http://schemas.microsoft.com/office/powerpoint/2010/main" val="3018039073"/>
              </p:ext>
            </p:extLst>
          </p:nvPr>
        </p:nvGraphicFramePr>
        <p:xfrm>
          <a:off x="690880" y="965200"/>
          <a:ext cx="1109472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3DF60FDB-BAB2-DD10-885E-030D6A560088}"/>
              </a:ext>
            </a:extLst>
          </p:cNvPr>
          <p:cNvSpPr/>
          <p:nvPr/>
        </p:nvSpPr>
        <p:spPr>
          <a:xfrm>
            <a:off x="3812896" y="180956"/>
            <a:ext cx="4850688" cy="923330"/>
          </a:xfrm>
          <a:prstGeom prst="rect">
            <a:avLst/>
          </a:prstGeom>
          <a:noFill/>
        </p:spPr>
        <p:txBody>
          <a:bodyPr wrap="none" lIns="91440" tIns="45720" rIns="91440" bIns="45720">
            <a:spAutoFit/>
          </a:bodyPr>
          <a:lstStyle/>
          <a:p>
            <a:pPr algn="ctr"/>
            <a:r>
              <a:rPr lang="en-US" sz="5400" b="1" dirty="0">
                <a:ln w="0"/>
                <a:solidFill>
                  <a:schemeClr val="accent1"/>
                </a:solidFill>
                <a:effectLst>
                  <a:outerShdw blurRad="38100" dist="25400" dir="5400000" algn="ctr" rotWithShape="0">
                    <a:srgbClr val="6E747A">
                      <a:alpha val="43000"/>
                    </a:srgbClr>
                  </a:outerShdw>
                </a:effectLst>
              </a:rPr>
              <a:t>APPLICATIONS</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70793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5C8090-2AD1-196A-55AB-283A94C09D52}"/>
              </a:ext>
            </a:extLst>
          </p:cNvPr>
          <p:cNvPicPr>
            <a:picLocks noChangeAspect="1"/>
          </p:cNvPicPr>
          <p:nvPr/>
        </p:nvPicPr>
        <p:blipFill>
          <a:blip r:embed="rId2"/>
          <a:stretch>
            <a:fillRect/>
          </a:stretch>
        </p:blipFill>
        <p:spPr>
          <a:xfrm>
            <a:off x="242494" y="1070014"/>
            <a:ext cx="11552872" cy="5510313"/>
          </a:xfrm>
          <a:prstGeom prst="rect">
            <a:avLst/>
          </a:prstGeom>
        </p:spPr>
      </p:pic>
      <p:sp>
        <p:nvSpPr>
          <p:cNvPr id="31" name="Rectangle 30">
            <a:extLst>
              <a:ext uri="{FF2B5EF4-FFF2-40B4-BE49-F238E27FC236}">
                <a16:creationId xmlns:a16="http://schemas.microsoft.com/office/drawing/2014/main" id="{5A2CDCD2-53CF-4C20-AAB2-47AD7450AFB7}"/>
              </a:ext>
            </a:extLst>
          </p:cNvPr>
          <p:cNvSpPr/>
          <p:nvPr/>
        </p:nvSpPr>
        <p:spPr>
          <a:xfrm>
            <a:off x="3072935" y="201536"/>
            <a:ext cx="5831700" cy="893463"/>
          </a:xfrm>
          <a:prstGeom prst="rect">
            <a:avLst/>
          </a:prstGeom>
        </p:spPr>
        <p:txBody>
          <a:bodyPr vert="horz" lIns="91440" tIns="45720" rIns="91440" bIns="45720" rtlCol="0" anchor="b">
            <a:normAutofit/>
          </a:bodyPr>
          <a:lstStyle/>
          <a:p>
            <a:pPr algn="ctr">
              <a:lnSpc>
                <a:spcPct val="85000"/>
              </a:lnSpc>
              <a:spcBef>
                <a:spcPct val="0"/>
              </a:spcBef>
              <a:spcAft>
                <a:spcPts val="600"/>
              </a:spcAft>
            </a:pPr>
            <a:r>
              <a:rPr lang="en-US" sz="5400" b="1" cap="all" spc="0" dirty="0">
                <a:ln w="0"/>
                <a:solidFill>
                  <a:schemeClr val="accent1"/>
                </a:solidFill>
                <a:effectLst>
                  <a:outerShdw blurRad="38100" dist="19050" dir="2700000" algn="tl" rotWithShape="0">
                    <a:schemeClr val="dk1">
                      <a:alpha val="40000"/>
                    </a:schemeClr>
                  </a:outerShdw>
                </a:effectLst>
                <a:latin typeface="+mj-lt"/>
                <a:ea typeface="+mj-ea"/>
                <a:cs typeface="+mj-cs"/>
              </a:rPr>
              <a:t>Simplified Code</a:t>
            </a:r>
          </a:p>
        </p:txBody>
      </p:sp>
    </p:spTree>
    <p:extLst>
      <p:ext uri="{BB962C8B-B14F-4D97-AF65-F5344CB8AC3E}">
        <p14:creationId xmlns:p14="http://schemas.microsoft.com/office/powerpoint/2010/main" val="946239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ng">
            <a:extLst>
              <a:ext uri="{FF2B5EF4-FFF2-40B4-BE49-F238E27FC236}">
                <a16:creationId xmlns:a16="http://schemas.microsoft.com/office/drawing/2014/main" id="{0BD743C2-7957-DDBF-1F08-1BC86DB0AB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415" b="-2"/>
          <a:stretch/>
        </p:blipFill>
        <p:spPr bwMode="auto">
          <a:xfrm>
            <a:off x="3061036" y="394566"/>
            <a:ext cx="5757843" cy="610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74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12E2B115-C06E-156D-9C1F-96652F35D3ED}"/>
              </a:ext>
            </a:extLst>
          </p:cNvPr>
          <p:cNvPicPr>
            <a:picLocks noChangeAspect="1"/>
          </p:cNvPicPr>
          <p:nvPr/>
        </p:nvPicPr>
        <p:blipFill>
          <a:blip r:embed="rId2"/>
          <a:stretch>
            <a:fillRect/>
          </a:stretch>
        </p:blipFill>
        <p:spPr>
          <a:xfrm>
            <a:off x="552872" y="773328"/>
            <a:ext cx="11081175" cy="5318964"/>
          </a:xfrm>
          <a:prstGeom prst="rect">
            <a:avLst/>
          </a:prstGeom>
        </p:spPr>
      </p:pic>
    </p:spTree>
    <p:extLst>
      <p:ext uri="{BB962C8B-B14F-4D97-AF65-F5344CB8AC3E}">
        <p14:creationId xmlns:p14="http://schemas.microsoft.com/office/powerpoint/2010/main" val="3373376876"/>
      </p:ext>
    </p:extLst>
  </p:cSld>
  <p:clrMapOvr>
    <a:masterClrMapping/>
  </p:clrMapOvr>
</p:sld>
</file>

<file path=ppt/theme/theme1.xml><?xml version="1.0" encoding="utf-8"?>
<a:theme xmlns:a="http://schemas.openxmlformats.org/drawingml/2006/main" name="SwellVTI">
  <a:themeElements>
    <a:clrScheme name="AnalogousFromDarkSeedRightStep">
      <a:dk1>
        <a:srgbClr val="000000"/>
      </a:dk1>
      <a:lt1>
        <a:srgbClr val="FFFFFF"/>
      </a:lt1>
      <a:dk2>
        <a:srgbClr val="1B2F30"/>
      </a:dk2>
      <a:lt2>
        <a:srgbClr val="F3F0F0"/>
      </a:lt2>
      <a:accent1>
        <a:srgbClr val="47AEB4"/>
      </a:accent1>
      <a:accent2>
        <a:srgbClr val="3B7AB1"/>
      </a:accent2>
      <a:accent3>
        <a:srgbClr val="4D5AC3"/>
      </a:accent3>
      <a:accent4>
        <a:srgbClr val="6744B5"/>
      </a:accent4>
      <a:accent5>
        <a:srgbClr val="A24DC3"/>
      </a:accent5>
      <a:accent6>
        <a:srgbClr val="B13BA1"/>
      </a:accent6>
      <a:hlink>
        <a:srgbClr val="5F9732"/>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4.xml><?xml version="1.0" encoding="utf-8"?>
<a:theme xmlns:a="http://schemas.openxmlformats.org/drawingml/2006/main" name="1_Basis">
  <a:themeElements>
    <a:clrScheme name="Basis">
      <a:dk1>
        <a:sysClr val="windowText" lastClr="000000"/>
      </a:dk1>
      <a:lt1>
        <a:sysClr val="window" lastClr="FFFFFF"/>
      </a:lt1>
      <a:dk2>
        <a:srgbClr val="505046"/>
      </a:dk2>
      <a:lt2>
        <a:srgbClr val="EEECE1"/>
      </a:lt2>
      <a:accent1>
        <a:srgbClr val="DF5327"/>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2083</Words>
  <Application>Microsoft Office PowerPoint</Application>
  <PresentationFormat>Widescreen</PresentationFormat>
  <Paragraphs>118</Paragraphs>
  <Slides>34</Slides>
  <Notes>3</Notes>
  <HiddenSlides>1</HiddenSlides>
  <MMClips>5</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34</vt:i4>
      </vt:variant>
    </vt:vector>
  </HeadingPairs>
  <TitlesOfParts>
    <vt:vector size="49" baseType="lpstr">
      <vt:lpstr>Arial</vt:lpstr>
      <vt:lpstr>Bell MT</vt:lpstr>
      <vt:lpstr>Calibri</vt:lpstr>
      <vt:lpstr>Calibri Light</vt:lpstr>
      <vt:lpstr>Corbel</vt:lpstr>
      <vt:lpstr>Gill Sans</vt:lpstr>
      <vt:lpstr>Lato</vt:lpstr>
      <vt:lpstr>Neue Haas Grotesk Text Pro</vt:lpstr>
      <vt:lpstr>Roboto</vt:lpstr>
      <vt:lpstr>Söhne</vt:lpstr>
      <vt:lpstr>Times New Roman</vt:lpstr>
      <vt:lpstr>SwellVTI</vt:lpstr>
      <vt:lpstr>Office Theme</vt:lpstr>
      <vt:lpstr>Basis</vt:lpstr>
      <vt:lpstr>1_Basis</vt:lpstr>
      <vt:lpstr>Exploring the realm of Generative AI - GAN &amp; AUTOENCODERS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Deepfake?</vt:lpstr>
      <vt:lpstr>Extraction</vt:lpstr>
      <vt:lpstr>Training</vt:lpstr>
      <vt:lpstr>Creation</vt:lpstr>
      <vt:lpstr>How Do DeepFakes work?</vt:lpstr>
      <vt:lpstr>Dataset description</vt:lpstr>
      <vt:lpstr> TARGET IMAGES</vt:lpstr>
      <vt:lpstr>Driving Video</vt:lpstr>
      <vt:lpstr>PowerPoint Presentation</vt:lpstr>
      <vt:lpstr>PowerPoint Presentation</vt:lpstr>
      <vt:lpstr>Generative Adversarial Networks (GANs)</vt:lpstr>
      <vt:lpstr>Autoencoder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  &amp;  AUTOENCODERS</dc:title>
  <dc:creator>Nikita Narwat</dc:creator>
  <cp:lastModifiedBy>HITESH</cp:lastModifiedBy>
  <cp:revision>19</cp:revision>
  <dcterms:created xsi:type="dcterms:W3CDTF">2023-10-03T16:02:40Z</dcterms:created>
  <dcterms:modified xsi:type="dcterms:W3CDTF">2023-10-05T05:45:02Z</dcterms:modified>
</cp:coreProperties>
</file>